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02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8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9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1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6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1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4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5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4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2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1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5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5F52C-A1AF-4E8F-96C5-A87DADE24FDD}" type="datetimeFigureOut">
              <a:rPr lang="en-US" smtClean="0"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3DBAB-22D6-4687-BA36-16B3E5663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847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133600"/>
            <a:ext cx="67155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Panel Three: “Global Research – A Work in Progress”</a:t>
            </a:r>
          </a:p>
          <a:p>
            <a:pPr algn="ctr"/>
            <a:r>
              <a:rPr lang="en-US" dirty="0" smtClean="0"/>
              <a:t>Eric Heikkila, Professor &amp; Director of International Initiatives</a:t>
            </a:r>
          </a:p>
          <a:p>
            <a:pPr algn="ctr"/>
            <a:r>
              <a:rPr lang="en-US" dirty="0" smtClean="0"/>
              <a:t>USC Price School of Public Policy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68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95400"/>
            <a:ext cx="8791787" cy="50721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15533" y="381000"/>
            <a:ext cx="57893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Making International “Disappear”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5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3733800" y="3048000"/>
            <a:ext cx="1143000" cy="11430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Labs &amp; </a:t>
            </a:r>
          </a:p>
          <a:p>
            <a:pPr algn="ctr"/>
            <a:r>
              <a:rPr lang="en-US" sz="1400" b="1"/>
              <a:t>Roundtable</a:t>
            </a:r>
          </a:p>
          <a:p>
            <a:pPr algn="ctr"/>
            <a:r>
              <a:rPr lang="en-US" sz="1400" b="1"/>
              <a:t>Forums</a:t>
            </a: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 rot="2299847">
            <a:off x="2030413" y="1692275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 rot="2299847">
            <a:off x="2187575" y="21082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 rot="2299847">
            <a:off x="1903413" y="2466975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2299847">
            <a:off x="2517775" y="1690688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2299847">
            <a:off x="1652588" y="21717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2299847">
            <a:off x="1601788" y="1743075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AutoShape 14"/>
          <p:cNvSpPr>
            <a:spLocks noChangeArrowheads="1"/>
          </p:cNvSpPr>
          <p:nvPr/>
        </p:nvSpPr>
        <p:spPr bwMode="auto">
          <a:xfrm rot="8285160">
            <a:off x="6670675" y="1982788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AutoShape 15"/>
          <p:cNvSpPr>
            <a:spLocks noChangeArrowheads="1"/>
          </p:cNvSpPr>
          <p:nvPr/>
        </p:nvSpPr>
        <p:spPr bwMode="auto">
          <a:xfrm rot="8285160">
            <a:off x="6248400" y="19812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AutoShape 16"/>
          <p:cNvSpPr>
            <a:spLocks noChangeArrowheads="1"/>
          </p:cNvSpPr>
          <p:nvPr/>
        </p:nvSpPr>
        <p:spPr bwMode="auto">
          <a:xfrm rot="8285160">
            <a:off x="5927725" y="17272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AutoShape 17"/>
          <p:cNvSpPr>
            <a:spLocks noChangeArrowheads="1"/>
          </p:cNvSpPr>
          <p:nvPr/>
        </p:nvSpPr>
        <p:spPr bwMode="auto">
          <a:xfrm rot="8285160">
            <a:off x="6589713" y="24638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AutoShape 18"/>
          <p:cNvSpPr>
            <a:spLocks noChangeArrowheads="1"/>
          </p:cNvSpPr>
          <p:nvPr/>
        </p:nvSpPr>
        <p:spPr bwMode="auto">
          <a:xfrm rot="8285160">
            <a:off x="6262688" y="1528763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AutoShape 19"/>
          <p:cNvSpPr>
            <a:spLocks noChangeArrowheads="1"/>
          </p:cNvSpPr>
          <p:nvPr/>
        </p:nvSpPr>
        <p:spPr bwMode="auto">
          <a:xfrm rot="8285160">
            <a:off x="6692900" y="1552575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AutoShape 25"/>
          <p:cNvSpPr>
            <a:spLocks noChangeArrowheads="1"/>
          </p:cNvSpPr>
          <p:nvPr/>
        </p:nvSpPr>
        <p:spPr bwMode="auto">
          <a:xfrm rot="5400000">
            <a:off x="4419600" y="10668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AutoShape 26"/>
          <p:cNvSpPr>
            <a:spLocks noChangeArrowheads="1"/>
          </p:cNvSpPr>
          <p:nvPr/>
        </p:nvSpPr>
        <p:spPr bwMode="auto">
          <a:xfrm rot="5400000">
            <a:off x="4191000" y="14478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5400000">
            <a:off x="3733800" y="14478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AutoShape 28"/>
          <p:cNvSpPr>
            <a:spLocks noChangeArrowheads="1"/>
          </p:cNvSpPr>
          <p:nvPr/>
        </p:nvSpPr>
        <p:spPr bwMode="auto">
          <a:xfrm rot="5400000">
            <a:off x="4724400" y="14478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29"/>
          <p:cNvSpPr>
            <a:spLocks noChangeArrowheads="1"/>
          </p:cNvSpPr>
          <p:nvPr/>
        </p:nvSpPr>
        <p:spPr bwMode="auto">
          <a:xfrm rot="5400000">
            <a:off x="3810000" y="10668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30"/>
          <p:cNvSpPr>
            <a:spLocks noChangeArrowheads="1"/>
          </p:cNvSpPr>
          <p:nvPr/>
        </p:nvSpPr>
        <p:spPr bwMode="auto">
          <a:xfrm rot="5400000">
            <a:off x="4114800" y="762000"/>
            <a:ext cx="304800" cy="3048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Rectangle 36"/>
          <p:cNvSpPr>
            <a:spLocks noChangeArrowheads="1"/>
          </p:cNvSpPr>
          <p:nvPr/>
        </p:nvSpPr>
        <p:spPr bwMode="auto">
          <a:xfrm>
            <a:off x="1143000" y="609600"/>
            <a:ext cx="66294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Text Box 37"/>
          <p:cNvSpPr txBox="1">
            <a:spLocks noChangeArrowheads="1"/>
          </p:cNvSpPr>
          <p:nvPr/>
        </p:nvSpPr>
        <p:spPr bwMode="auto">
          <a:xfrm>
            <a:off x="2438400" y="2209800"/>
            <a:ext cx="10271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Nanjing </a:t>
            </a:r>
            <a:r>
              <a:rPr lang="en-US" sz="1200" i="1">
                <a:latin typeface="Arial" charset="0"/>
              </a:rPr>
              <a:t>et al</a:t>
            </a:r>
          </a:p>
        </p:txBody>
      </p:sp>
      <p:sp>
        <p:nvSpPr>
          <p:cNvPr id="8215" name="Text Box 38"/>
          <p:cNvSpPr txBox="1">
            <a:spLocks noChangeArrowheads="1"/>
          </p:cNvSpPr>
          <p:nvPr/>
        </p:nvSpPr>
        <p:spPr bwMode="auto">
          <a:xfrm>
            <a:off x="4419600" y="1752600"/>
            <a:ext cx="1246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Chongqing</a:t>
            </a:r>
            <a:r>
              <a:rPr lang="en-US" sz="1200" i="1">
                <a:latin typeface="Arial" charset="0"/>
              </a:rPr>
              <a:t> et al</a:t>
            </a:r>
          </a:p>
        </p:txBody>
      </p:sp>
      <p:sp>
        <p:nvSpPr>
          <p:cNvPr id="8216" name="Text Box 39"/>
          <p:cNvSpPr txBox="1">
            <a:spLocks noChangeArrowheads="1"/>
          </p:cNvSpPr>
          <p:nvPr/>
        </p:nvSpPr>
        <p:spPr bwMode="auto">
          <a:xfrm>
            <a:off x="5638800" y="2209800"/>
            <a:ext cx="8334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NE China</a:t>
            </a:r>
          </a:p>
        </p:txBody>
      </p:sp>
      <p:sp>
        <p:nvSpPr>
          <p:cNvPr id="8217" name="Text Box 40"/>
          <p:cNvSpPr txBox="1">
            <a:spLocks noChangeArrowheads="1"/>
          </p:cNvSpPr>
          <p:nvPr/>
        </p:nvSpPr>
        <p:spPr bwMode="auto">
          <a:xfrm>
            <a:off x="1828800" y="762000"/>
            <a:ext cx="517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9pPr>
          </a:lstStyle>
          <a:p>
            <a:r>
              <a:rPr lang="en-US" sz="1800">
                <a:latin typeface="Arial" charset="0"/>
              </a:rPr>
              <a:t>Clusters of                                       Chinese cities</a:t>
            </a:r>
          </a:p>
          <a:p>
            <a:endParaRPr lang="en-US" sz="1800">
              <a:latin typeface="Arial" charset="0"/>
            </a:endParaRPr>
          </a:p>
        </p:txBody>
      </p:sp>
      <p:sp>
        <p:nvSpPr>
          <p:cNvPr id="8218" name="Line 41"/>
          <p:cNvSpPr>
            <a:spLocks noChangeShapeType="1"/>
          </p:cNvSpPr>
          <p:nvPr/>
        </p:nvSpPr>
        <p:spPr bwMode="auto">
          <a:xfrm flipV="1">
            <a:off x="4343400" y="18288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42"/>
          <p:cNvSpPr>
            <a:spLocks noChangeShapeType="1"/>
          </p:cNvSpPr>
          <p:nvPr/>
        </p:nvSpPr>
        <p:spPr bwMode="auto">
          <a:xfrm flipV="1">
            <a:off x="4953000" y="2438400"/>
            <a:ext cx="1295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43"/>
          <p:cNvSpPr>
            <a:spLocks noChangeShapeType="1"/>
          </p:cNvSpPr>
          <p:nvPr/>
        </p:nvSpPr>
        <p:spPr bwMode="auto">
          <a:xfrm>
            <a:off x="2514600" y="2514600"/>
            <a:ext cx="1143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Rectangle 44"/>
          <p:cNvSpPr>
            <a:spLocks noChangeArrowheads="1"/>
          </p:cNvSpPr>
          <p:nvPr/>
        </p:nvSpPr>
        <p:spPr bwMode="auto">
          <a:xfrm>
            <a:off x="1143000" y="4267200"/>
            <a:ext cx="66294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Text Box 45"/>
          <p:cNvSpPr txBox="1">
            <a:spLocks noChangeArrowheads="1"/>
          </p:cNvSpPr>
          <p:nvPr/>
        </p:nvSpPr>
        <p:spPr bwMode="auto">
          <a:xfrm>
            <a:off x="3657600" y="4876800"/>
            <a:ext cx="1403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latin typeface="Arial" charset="0"/>
              </a:rPr>
              <a:t>Institutional </a:t>
            </a:r>
          </a:p>
          <a:p>
            <a:pPr algn="ctr"/>
            <a:r>
              <a:rPr lang="en-US" sz="1800">
                <a:latin typeface="Arial" charset="0"/>
              </a:rPr>
              <a:t>linkages</a:t>
            </a:r>
          </a:p>
        </p:txBody>
      </p:sp>
      <p:sp>
        <p:nvSpPr>
          <p:cNvPr id="8223" name="Rectangle 47"/>
          <p:cNvSpPr>
            <a:spLocks noChangeArrowheads="1"/>
          </p:cNvSpPr>
          <p:nvPr/>
        </p:nvSpPr>
        <p:spPr bwMode="auto">
          <a:xfrm>
            <a:off x="1676400" y="4572000"/>
            <a:ext cx="1524000" cy="13716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Rectangle 48"/>
          <p:cNvSpPr>
            <a:spLocks noChangeArrowheads="1"/>
          </p:cNvSpPr>
          <p:nvPr/>
        </p:nvSpPr>
        <p:spPr bwMode="auto">
          <a:xfrm>
            <a:off x="1828800" y="5105400"/>
            <a:ext cx="12700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PKU</a:t>
            </a:r>
            <a:endParaRPr lang="en-US" dirty="0"/>
          </a:p>
        </p:txBody>
      </p:sp>
      <p:sp>
        <p:nvSpPr>
          <p:cNvPr id="8225" name="Rectangle 49"/>
          <p:cNvSpPr>
            <a:spLocks noChangeArrowheads="1"/>
          </p:cNvSpPr>
          <p:nvPr/>
        </p:nvSpPr>
        <p:spPr bwMode="auto">
          <a:xfrm>
            <a:off x="1828800" y="4724400"/>
            <a:ext cx="12700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USC Price</a:t>
            </a:r>
          </a:p>
        </p:txBody>
      </p:sp>
      <p:sp>
        <p:nvSpPr>
          <p:cNvPr id="8226" name="Text Box 50"/>
          <p:cNvSpPr txBox="1">
            <a:spLocks noChangeArrowheads="1"/>
          </p:cNvSpPr>
          <p:nvPr/>
        </p:nvSpPr>
        <p:spPr bwMode="auto">
          <a:xfrm>
            <a:off x="1371600" y="6096000"/>
            <a:ext cx="297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Other universities In China and abroad</a:t>
            </a:r>
            <a:endParaRPr lang="en-US" sz="1200" i="1">
              <a:latin typeface="Arial" charset="0"/>
            </a:endParaRPr>
          </a:p>
        </p:txBody>
      </p:sp>
      <p:sp>
        <p:nvSpPr>
          <p:cNvPr id="8227" name="Rectangle 51"/>
          <p:cNvSpPr>
            <a:spLocks noChangeArrowheads="1"/>
          </p:cNvSpPr>
          <p:nvPr/>
        </p:nvSpPr>
        <p:spPr bwMode="auto">
          <a:xfrm>
            <a:off x="5638800" y="5334000"/>
            <a:ext cx="1524000" cy="381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World Bank</a:t>
            </a:r>
          </a:p>
        </p:txBody>
      </p:sp>
      <p:sp>
        <p:nvSpPr>
          <p:cNvPr id="8228" name="Text Box 52"/>
          <p:cNvSpPr txBox="1">
            <a:spLocks noChangeArrowheads="1"/>
          </p:cNvSpPr>
          <p:nvPr/>
        </p:nvSpPr>
        <p:spPr bwMode="auto">
          <a:xfrm>
            <a:off x="5638800" y="57912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Other international development agencies</a:t>
            </a:r>
            <a:endParaRPr lang="en-US" sz="1200" i="1">
              <a:latin typeface="Arial" charset="0"/>
            </a:endParaRPr>
          </a:p>
        </p:txBody>
      </p:sp>
      <p:sp>
        <p:nvSpPr>
          <p:cNvPr id="8229" name="Line 53"/>
          <p:cNvSpPr>
            <a:spLocks noChangeShapeType="1"/>
          </p:cNvSpPr>
          <p:nvPr/>
        </p:nvSpPr>
        <p:spPr bwMode="auto">
          <a:xfrm flipV="1">
            <a:off x="2667000" y="29718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0" name="Text Box 54"/>
          <p:cNvSpPr txBox="1">
            <a:spLocks noChangeArrowheads="1"/>
          </p:cNvSpPr>
          <p:nvPr/>
        </p:nvSpPr>
        <p:spPr bwMode="auto">
          <a:xfrm>
            <a:off x="1676400" y="3352800"/>
            <a:ext cx="914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9pPr>
          </a:lstStyle>
          <a:p>
            <a:r>
              <a:rPr lang="en-US" sz="1200" b="1">
                <a:latin typeface="Arial" charset="0"/>
              </a:rPr>
              <a:t>Research, teaching,</a:t>
            </a:r>
          </a:p>
          <a:p>
            <a:r>
              <a:rPr lang="en-US" sz="1200" b="1">
                <a:latin typeface="Arial" charset="0"/>
              </a:rPr>
              <a:t>&amp; training</a:t>
            </a:r>
            <a:endParaRPr lang="en-US" sz="1200" b="1" i="1">
              <a:latin typeface="Arial" charset="0"/>
            </a:endParaRPr>
          </a:p>
        </p:txBody>
      </p:sp>
      <p:sp>
        <p:nvSpPr>
          <p:cNvPr id="8231" name="Text Box 55"/>
          <p:cNvSpPr txBox="1">
            <a:spLocks noChangeArrowheads="1"/>
          </p:cNvSpPr>
          <p:nvPr/>
        </p:nvSpPr>
        <p:spPr bwMode="auto">
          <a:xfrm>
            <a:off x="6172200" y="3429000"/>
            <a:ext cx="124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E88651"/>
              </a:buClr>
              <a:buFont typeface="Wingdings 3" charset="0"/>
              <a:buChar char=""/>
              <a:defRPr sz="2000">
                <a:solidFill>
                  <a:schemeClr val="tx1"/>
                </a:solidFill>
                <a:latin typeface="Corbel" charset="0"/>
                <a:ea typeface="ＭＳ Ｐゴシック" charset="0"/>
              </a:defRPr>
            </a:lvl9pPr>
          </a:lstStyle>
          <a:p>
            <a:r>
              <a:rPr lang="en-US" sz="1200" b="1">
                <a:latin typeface="Arial" charset="0"/>
              </a:rPr>
              <a:t>Projects</a:t>
            </a:r>
          </a:p>
          <a:p>
            <a:r>
              <a:rPr lang="en-US" sz="1200" b="1">
                <a:latin typeface="Arial" charset="0"/>
              </a:rPr>
              <a:t>&amp; consultation</a:t>
            </a:r>
            <a:endParaRPr lang="en-US" sz="1200" b="1" i="1">
              <a:latin typeface="Arial" charset="0"/>
            </a:endParaRPr>
          </a:p>
        </p:txBody>
      </p:sp>
      <p:sp>
        <p:nvSpPr>
          <p:cNvPr id="8232" name="Line 56"/>
          <p:cNvSpPr>
            <a:spLocks noChangeShapeType="1"/>
          </p:cNvSpPr>
          <p:nvPr/>
        </p:nvSpPr>
        <p:spPr bwMode="auto">
          <a:xfrm flipV="1">
            <a:off x="6096000" y="29718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3" name="Rectangle 48"/>
          <p:cNvSpPr>
            <a:spLocks noChangeArrowheads="1"/>
          </p:cNvSpPr>
          <p:nvPr/>
        </p:nvSpPr>
        <p:spPr bwMode="auto">
          <a:xfrm>
            <a:off x="1828800" y="5486400"/>
            <a:ext cx="12700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CAUPD</a:t>
            </a:r>
          </a:p>
        </p:txBody>
      </p:sp>
      <p:sp>
        <p:nvSpPr>
          <p:cNvPr id="8234" name="Rectangle 51"/>
          <p:cNvSpPr>
            <a:spLocks noChangeArrowheads="1"/>
          </p:cNvSpPr>
          <p:nvPr/>
        </p:nvSpPr>
        <p:spPr bwMode="auto">
          <a:xfrm>
            <a:off x="5638800" y="4800600"/>
            <a:ext cx="1524000" cy="381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Central govt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11431" y="838200"/>
            <a:ext cx="48580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Questions for Consideration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514600"/>
            <a:ext cx="754193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What </a:t>
            </a:r>
            <a:r>
              <a:rPr lang="en-US" sz="2000" dirty="0" smtClean="0">
                <a:solidFill>
                  <a:srgbClr val="FFFF00"/>
                </a:solidFill>
              </a:rPr>
              <a:t>topics</a:t>
            </a:r>
            <a:r>
              <a:rPr lang="en-US" sz="2000" dirty="0" smtClean="0"/>
              <a:t> are most amenable to a “global” research agenda?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What research </a:t>
            </a:r>
            <a:r>
              <a:rPr lang="en-US" sz="2000" dirty="0" smtClean="0">
                <a:solidFill>
                  <a:srgbClr val="FFFF00"/>
                </a:solidFill>
              </a:rPr>
              <a:t>modalities</a:t>
            </a:r>
            <a:r>
              <a:rPr lang="en-US" sz="2000" dirty="0" smtClean="0"/>
              <a:t> best suit such agendas?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What kinds of global </a:t>
            </a:r>
            <a:r>
              <a:rPr lang="en-US" sz="2000" dirty="0" smtClean="0">
                <a:solidFill>
                  <a:srgbClr val="FFFF00"/>
                </a:solidFill>
              </a:rPr>
              <a:t>partnerships</a:t>
            </a:r>
            <a:r>
              <a:rPr lang="en-US" sz="2000" dirty="0" smtClean="0"/>
              <a:t> may support those modalities?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What USC Provost level </a:t>
            </a:r>
            <a:r>
              <a:rPr lang="en-US" sz="2000" dirty="0" smtClean="0">
                <a:solidFill>
                  <a:srgbClr val="FFFF00"/>
                </a:solidFill>
              </a:rPr>
              <a:t>interventions</a:t>
            </a:r>
            <a:r>
              <a:rPr lang="en-US" sz="2000" dirty="0" smtClean="0"/>
              <a:t> might catalyze such activities?</a:t>
            </a:r>
            <a:endParaRPr lang="en-US" sz="2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1752600"/>
            <a:ext cx="73914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229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121</Words>
  <Application>Microsoft Macintosh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Heikkila, Eric</dc:creator>
  <cp:lastModifiedBy>Eric Heikkila</cp:lastModifiedBy>
  <cp:revision>2</cp:revision>
  <dcterms:created xsi:type="dcterms:W3CDTF">2014-02-27T17:18:36Z</dcterms:created>
  <dcterms:modified xsi:type="dcterms:W3CDTF">2014-03-01T15:00:36Z</dcterms:modified>
</cp:coreProperties>
</file>