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12" r:id="rId2"/>
    <p:sldId id="325" r:id="rId3"/>
    <p:sldId id="324" r:id="rId4"/>
    <p:sldId id="313" r:id="rId5"/>
    <p:sldId id="323" r:id="rId6"/>
    <p:sldId id="314" r:id="rId7"/>
    <p:sldId id="326" r:id="rId8"/>
    <p:sldId id="332" r:id="rId9"/>
    <p:sldId id="329" r:id="rId10"/>
    <p:sldId id="328" r:id="rId11"/>
    <p:sldId id="327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9E4F"/>
    <a:srgbClr val="E58955"/>
    <a:srgbClr val="A12710"/>
    <a:srgbClr val="C45D8D"/>
    <a:srgbClr val="FFCC66"/>
    <a:srgbClr val="241C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-2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BB2AA5-A66D-4743-95C6-04C9B3CF1099}" type="doc">
      <dgm:prSet loTypeId="urn:microsoft.com/office/officeart/2009/3/layout/StepUpProcess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15DF2AE-B30C-AB4C-90A2-18F931820EA3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Freshman</a:t>
          </a:r>
          <a:r>
            <a:rPr lang="en-US" sz="1600" dirty="0" smtClean="0">
              <a:solidFill>
                <a:schemeClr val="tx1"/>
              </a:solidFill>
            </a:rPr>
            <a:t>: </a:t>
          </a:r>
          <a:r>
            <a:rPr lang="en-US" sz="1800" dirty="0" smtClean="0">
              <a:solidFill>
                <a:schemeClr val="tx1"/>
              </a:solidFill>
            </a:rPr>
            <a:t>* </a:t>
          </a:r>
          <a:r>
            <a:rPr lang="en-US" sz="1800" b="1" i="1" dirty="0" smtClean="0">
              <a:solidFill>
                <a:srgbClr val="800000"/>
              </a:solidFill>
            </a:rPr>
            <a:t>Global Leadership Program (GLP);               * Learning About International Commerce (LINC)</a:t>
          </a:r>
          <a:endParaRPr lang="en-US" sz="1800" b="1" i="1" dirty="0">
            <a:solidFill>
              <a:srgbClr val="800000"/>
            </a:solidFill>
          </a:endParaRPr>
        </a:p>
      </dgm:t>
    </dgm:pt>
    <dgm:pt modelId="{177A8954-543F-C94D-8EAD-C56DEC3E9E03}" type="parTrans" cxnId="{D003F9C0-DDA3-FF46-A321-626E97B8E8F3}">
      <dgm:prSet/>
      <dgm:spPr/>
      <dgm:t>
        <a:bodyPr/>
        <a:lstStyle/>
        <a:p>
          <a:endParaRPr lang="en-US"/>
        </a:p>
      </dgm:t>
    </dgm:pt>
    <dgm:pt modelId="{361C644A-79E3-DA44-AE3C-94503AA84DD5}" type="sibTrans" cxnId="{D003F9C0-DDA3-FF46-A321-626E97B8E8F3}">
      <dgm:prSet/>
      <dgm:spPr/>
      <dgm:t>
        <a:bodyPr/>
        <a:lstStyle/>
        <a:p>
          <a:endParaRPr lang="en-US"/>
        </a:p>
      </dgm:t>
    </dgm:pt>
    <dgm:pt modelId="{3933C74B-325B-8B47-B0DB-9928FF391B1B}">
      <dgm:prSet phldrT="[Text]" custT="1"/>
      <dgm:spPr/>
      <dgm:t>
        <a:bodyPr/>
        <a:lstStyle/>
        <a:p>
          <a:r>
            <a:rPr lang="en-US" sz="2800" u="none" dirty="0" smtClean="0">
              <a:solidFill>
                <a:srgbClr val="000000"/>
              </a:solidFill>
            </a:rPr>
            <a:t>Junior</a:t>
          </a:r>
        </a:p>
        <a:p>
          <a:r>
            <a:rPr lang="en-US" sz="1900" dirty="0" smtClean="0">
              <a:solidFill>
                <a:srgbClr val="000000"/>
              </a:solidFill>
            </a:rPr>
            <a:t>* International Exchange</a:t>
          </a:r>
        </a:p>
        <a:p>
          <a:r>
            <a:rPr lang="en-US" sz="1900" dirty="0" smtClean="0">
              <a:solidFill>
                <a:srgbClr val="000000"/>
              </a:solidFill>
            </a:rPr>
            <a:t>* </a:t>
          </a:r>
          <a:r>
            <a:rPr lang="en-US" sz="1900" dirty="0" err="1" smtClean="0">
              <a:solidFill>
                <a:srgbClr val="000000"/>
              </a:solidFill>
            </a:rPr>
            <a:t>ExCel</a:t>
          </a:r>
          <a:endParaRPr lang="en-US" sz="1900" dirty="0" smtClean="0">
            <a:solidFill>
              <a:srgbClr val="000000"/>
            </a:solidFill>
          </a:endParaRPr>
        </a:p>
        <a:p>
          <a:r>
            <a:rPr lang="en-US" sz="1900" dirty="0" smtClean="0">
              <a:solidFill>
                <a:srgbClr val="000000"/>
              </a:solidFill>
            </a:rPr>
            <a:t>* Global Business Brigades</a:t>
          </a:r>
        </a:p>
        <a:p>
          <a:r>
            <a:rPr lang="en-US" sz="1900" u="none" dirty="0" smtClean="0">
              <a:solidFill>
                <a:srgbClr val="000000"/>
              </a:solidFill>
            </a:rPr>
            <a:t>* </a:t>
          </a:r>
          <a:r>
            <a:rPr lang="en-US" sz="1900" b="1" i="1" u="none" dirty="0" smtClean="0">
              <a:solidFill>
                <a:srgbClr val="800000"/>
              </a:solidFill>
            </a:rPr>
            <a:t>Transfer International Experience (TIE)</a:t>
          </a:r>
          <a:endParaRPr lang="en-US" sz="1900" b="1" i="1" dirty="0" smtClean="0">
            <a:solidFill>
              <a:srgbClr val="800000"/>
            </a:solidFill>
          </a:endParaRPr>
        </a:p>
      </dgm:t>
    </dgm:pt>
    <dgm:pt modelId="{5DB5D728-8900-E941-A4FF-85131A9483F5}" type="parTrans" cxnId="{6ED5E270-BE68-D544-B8D3-9132A19CB47A}">
      <dgm:prSet/>
      <dgm:spPr/>
      <dgm:t>
        <a:bodyPr/>
        <a:lstStyle/>
        <a:p>
          <a:endParaRPr lang="en-US"/>
        </a:p>
      </dgm:t>
    </dgm:pt>
    <dgm:pt modelId="{E5DE33E3-905F-AA48-934B-2856ED1D181C}" type="sibTrans" cxnId="{6ED5E270-BE68-D544-B8D3-9132A19CB47A}">
      <dgm:prSet/>
      <dgm:spPr/>
      <dgm:t>
        <a:bodyPr/>
        <a:lstStyle/>
        <a:p>
          <a:endParaRPr lang="en-US"/>
        </a:p>
      </dgm:t>
    </dgm:pt>
    <dgm:pt modelId="{0994D083-90C3-A042-80FA-AC50349223C2}">
      <dgm:prSet custT="1"/>
      <dgm:spPr/>
      <dgm:t>
        <a:bodyPr/>
        <a:lstStyle/>
        <a:p>
          <a:r>
            <a:rPr lang="en-US" sz="2800" dirty="0" smtClean="0"/>
            <a:t>Senior</a:t>
          </a:r>
        </a:p>
        <a:p>
          <a:r>
            <a:rPr lang="en-US" sz="1800" dirty="0" smtClean="0"/>
            <a:t>* </a:t>
          </a:r>
          <a:r>
            <a:rPr lang="en-US" sz="1800" dirty="0" err="1" smtClean="0"/>
            <a:t>ExCel</a:t>
          </a:r>
          <a:endParaRPr lang="en-US" sz="1800" dirty="0" smtClean="0"/>
        </a:p>
        <a:p>
          <a:r>
            <a:rPr lang="en-US" sz="1800" dirty="0" smtClean="0"/>
            <a:t>* Global Business Brigades</a:t>
          </a:r>
          <a:endParaRPr lang="en-US" sz="1800" dirty="0"/>
        </a:p>
      </dgm:t>
    </dgm:pt>
    <dgm:pt modelId="{47434994-76FB-504A-BDCB-FC7F6D08F849}" type="parTrans" cxnId="{3FD16280-E88C-D042-B748-D188D16CDE0A}">
      <dgm:prSet/>
      <dgm:spPr/>
      <dgm:t>
        <a:bodyPr/>
        <a:lstStyle/>
        <a:p>
          <a:endParaRPr lang="en-US"/>
        </a:p>
      </dgm:t>
    </dgm:pt>
    <dgm:pt modelId="{D32E68CE-D0AE-604A-87BF-9019A7F0ADF0}" type="sibTrans" cxnId="{3FD16280-E88C-D042-B748-D188D16CDE0A}">
      <dgm:prSet/>
      <dgm:spPr/>
      <dgm:t>
        <a:bodyPr/>
        <a:lstStyle/>
        <a:p>
          <a:endParaRPr lang="en-US"/>
        </a:p>
      </dgm:t>
    </dgm:pt>
    <dgm:pt modelId="{C60739D2-F155-2648-941A-2E6AF745F126}">
      <dgm:prSet phldrT="[Text]" custT="1"/>
      <dgm:spPr/>
      <dgm:t>
        <a:bodyPr/>
        <a:lstStyle/>
        <a:p>
          <a:r>
            <a:rPr lang="en-US" sz="2800" dirty="0" smtClean="0">
              <a:solidFill>
                <a:srgbClr val="000000"/>
              </a:solidFill>
            </a:rPr>
            <a:t>Sophomore</a:t>
          </a:r>
        </a:p>
        <a:p>
          <a:r>
            <a:rPr lang="en-US" sz="1800" dirty="0" smtClean="0">
              <a:solidFill>
                <a:srgbClr val="000000"/>
              </a:solidFill>
            </a:rPr>
            <a:t>* </a:t>
          </a:r>
          <a:r>
            <a:rPr lang="en-US" sz="1800" dirty="0" err="1" smtClean="0">
              <a:solidFill>
                <a:srgbClr val="000000"/>
              </a:solidFill>
            </a:rPr>
            <a:t>ExCel</a:t>
          </a:r>
          <a:endParaRPr lang="en-US" sz="1800" dirty="0" smtClean="0">
            <a:solidFill>
              <a:srgbClr val="000000"/>
            </a:solidFill>
          </a:endParaRPr>
        </a:p>
        <a:p>
          <a:r>
            <a:rPr lang="en-US" sz="1800" dirty="0" smtClean="0">
              <a:solidFill>
                <a:srgbClr val="000000"/>
              </a:solidFill>
            </a:rPr>
            <a:t>* Global Business Brigades</a:t>
          </a:r>
        </a:p>
        <a:p>
          <a:r>
            <a:rPr lang="en-US" sz="1800" b="1" i="1" u="none" dirty="0" smtClean="0">
              <a:solidFill>
                <a:srgbClr val="800000"/>
              </a:solidFill>
            </a:rPr>
            <a:t>* </a:t>
          </a:r>
          <a:r>
            <a:rPr lang="en-US" sz="1800" b="1" i="1" u="none" dirty="0" err="1" smtClean="0">
              <a:solidFill>
                <a:srgbClr val="800000"/>
              </a:solidFill>
            </a:rPr>
            <a:t>Glocal</a:t>
          </a:r>
          <a:r>
            <a:rPr lang="en-US" sz="1800" b="1" i="1" u="none" dirty="0" smtClean="0">
              <a:solidFill>
                <a:srgbClr val="800000"/>
              </a:solidFill>
            </a:rPr>
            <a:t> Class</a:t>
          </a:r>
          <a:endParaRPr lang="en-US" sz="1800" b="1" i="1" dirty="0">
            <a:solidFill>
              <a:srgbClr val="800000"/>
            </a:solidFill>
          </a:endParaRPr>
        </a:p>
      </dgm:t>
    </dgm:pt>
    <dgm:pt modelId="{6AD6D0C7-7E8E-FB48-87B1-A83FCB92B9C1}" type="parTrans" cxnId="{5D2AE12F-0857-984B-BCDE-E2DA23FCFCD1}">
      <dgm:prSet/>
      <dgm:spPr/>
      <dgm:t>
        <a:bodyPr/>
        <a:lstStyle/>
        <a:p>
          <a:endParaRPr lang="en-US"/>
        </a:p>
      </dgm:t>
    </dgm:pt>
    <dgm:pt modelId="{C6FDA89F-79B1-9B42-8AC0-EADDC6611839}" type="sibTrans" cxnId="{5D2AE12F-0857-984B-BCDE-E2DA23FCFCD1}">
      <dgm:prSet/>
      <dgm:spPr/>
      <dgm:t>
        <a:bodyPr/>
        <a:lstStyle/>
        <a:p>
          <a:endParaRPr lang="en-US"/>
        </a:p>
      </dgm:t>
    </dgm:pt>
    <dgm:pt modelId="{89C04DF5-9A86-A545-A540-DFFD5F3E50C5}" type="pres">
      <dgm:prSet presAssocID="{5ABB2AA5-A66D-4743-95C6-04C9B3CF109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37E4FD2-A184-DA4F-A1AC-16C8F371D410}" type="pres">
      <dgm:prSet presAssocID="{C15DF2AE-B30C-AB4C-90A2-18F931820EA3}" presName="composite" presStyleCnt="0"/>
      <dgm:spPr/>
    </dgm:pt>
    <dgm:pt modelId="{049E40DB-8065-784B-A56C-23C4C18F36C0}" type="pres">
      <dgm:prSet presAssocID="{C15DF2AE-B30C-AB4C-90A2-18F931820EA3}" presName="LShape" presStyleLbl="alignNode1" presStyleIdx="0" presStyleCnt="7"/>
      <dgm:spPr>
        <a:solidFill>
          <a:srgbClr val="C59E4F"/>
        </a:solidFill>
        <a:ln>
          <a:solidFill>
            <a:srgbClr val="FFCC66"/>
          </a:solidFill>
        </a:ln>
      </dgm:spPr>
      <dgm:t>
        <a:bodyPr/>
        <a:lstStyle/>
        <a:p>
          <a:endParaRPr lang="en-US"/>
        </a:p>
      </dgm:t>
    </dgm:pt>
    <dgm:pt modelId="{642EDE64-9F1D-5848-B6A0-03AE5B761A3B}" type="pres">
      <dgm:prSet presAssocID="{C15DF2AE-B30C-AB4C-90A2-18F931820EA3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BE512-DEB7-2E4F-8ED6-836F01D90E6F}" type="pres">
      <dgm:prSet presAssocID="{C15DF2AE-B30C-AB4C-90A2-18F931820EA3}" presName="Triangle" presStyleLbl="alignNode1" presStyleIdx="1" presStyleCnt="7"/>
      <dgm:spPr>
        <a:solidFill>
          <a:srgbClr val="800000"/>
        </a:solidFill>
      </dgm:spPr>
      <dgm:t>
        <a:bodyPr/>
        <a:lstStyle/>
        <a:p>
          <a:endParaRPr lang="en-US"/>
        </a:p>
      </dgm:t>
    </dgm:pt>
    <dgm:pt modelId="{C48B4E41-9B93-B841-90A3-4B2A4093163D}" type="pres">
      <dgm:prSet presAssocID="{361C644A-79E3-DA44-AE3C-94503AA84DD5}" presName="sibTrans" presStyleCnt="0"/>
      <dgm:spPr/>
    </dgm:pt>
    <dgm:pt modelId="{338C3508-3D1D-EE4C-A0B6-FA7DE5EF79AE}" type="pres">
      <dgm:prSet presAssocID="{361C644A-79E3-DA44-AE3C-94503AA84DD5}" presName="space" presStyleCnt="0"/>
      <dgm:spPr/>
    </dgm:pt>
    <dgm:pt modelId="{47CA6373-A9CD-D549-B9CA-75DA59844947}" type="pres">
      <dgm:prSet presAssocID="{C60739D2-F155-2648-941A-2E6AF745F126}" presName="composite" presStyleCnt="0"/>
      <dgm:spPr/>
    </dgm:pt>
    <dgm:pt modelId="{E1E82660-F07F-624E-B4E8-1ED137D1FB4D}" type="pres">
      <dgm:prSet presAssocID="{C60739D2-F155-2648-941A-2E6AF745F126}" presName="LShape" presStyleLbl="alignNode1" presStyleIdx="2" presStyleCnt="7"/>
      <dgm:spPr>
        <a:solidFill>
          <a:srgbClr val="C59E4F"/>
        </a:solidFill>
        <a:ln>
          <a:solidFill>
            <a:srgbClr val="FFCC66"/>
          </a:solidFill>
        </a:ln>
      </dgm:spPr>
      <dgm:t>
        <a:bodyPr/>
        <a:lstStyle/>
        <a:p>
          <a:endParaRPr lang="en-US"/>
        </a:p>
      </dgm:t>
    </dgm:pt>
    <dgm:pt modelId="{684DACBD-27C0-1A48-9FC6-41FAD04CCE92}" type="pres">
      <dgm:prSet presAssocID="{C60739D2-F155-2648-941A-2E6AF745F126}" presName="ParentText" presStyleLbl="revTx" presStyleIdx="1" presStyleCnt="4" custScaleX="1080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33CC16-D6EF-2348-9996-FC48ACE928B6}" type="pres">
      <dgm:prSet presAssocID="{C60739D2-F155-2648-941A-2E6AF745F126}" presName="Triangle" presStyleLbl="alignNode1" presStyleIdx="3" presStyleCnt="7"/>
      <dgm:spPr>
        <a:solidFill>
          <a:srgbClr val="800000"/>
        </a:solidFill>
      </dgm:spPr>
      <dgm:t>
        <a:bodyPr/>
        <a:lstStyle/>
        <a:p>
          <a:endParaRPr lang="en-US"/>
        </a:p>
      </dgm:t>
    </dgm:pt>
    <dgm:pt modelId="{BE62BEFA-C23B-4747-8C8E-1CA66529AA48}" type="pres">
      <dgm:prSet presAssocID="{C6FDA89F-79B1-9B42-8AC0-EADDC6611839}" presName="sibTrans" presStyleCnt="0"/>
      <dgm:spPr/>
    </dgm:pt>
    <dgm:pt modelId="{DBD4440A-85C5-DB40-AB3C-08C731F14D30}" type="pres">
      <dgm:prSet presAssocID="{C6FDA89F-79B1-9B42-8AC0-EADDC6611839}" presName="space" presStyleCnt="0"/>
      <dgm:spPr/>
    </dgm:pt>
    <dgm:pt modelId="{C4F6A8DE-7FBF-034B-A6D3-4D1275AFFFAE}" type="pres">
      <dgm:prSet presAssocID="{3933C74B-325B-8B47-B0DB-9928FF391B1B}" presName="composite" presStyleCnt="0"/>
      <dgm:spPr/>
    </dgm:pt>
    <dgm:pt modelId="{8529035A-C170-A441-93E0-AE9B4898E7BC}" type="pres">
      <dgm:prSet presAssocID="{3933C74B-325B-8B47-B0DB-9928FF391B1B}" presName="LShape" presStyleLbl="alignNode1" presStyleIdx="4" presStyleCnt="7"/>
      <dgm:spPr>
        <a:solidFill>
          <a:srgbClr val="C59E4F"/>
        </a:solidFill>
        <a:ln>
          <a:solidFill>
            <a:srgbClr val="FFCC66"/>
          </a:solidFill>
        </a:ln>
      </dgm:spPr>
      <dgm:t>
        <a:bodyPr/>
        <a:lstStyle/>
        <a:p>
          <a:endParaRPr lang="en-US"/>
        </a:p>
      </dgm:t>
    </dgm:pt>
    <dgm:pt modelId="{1786FB0F-8C34-484E-B01C-583D83AE5BAE}" type="pres">
      <dgm:prSet presAssocID="{3933C74B-325B-8B47-B0DB-9928FF391B1B}" presName="ParentText" presStyleLbl="revTx" presStyleIdx="2" presStyleCnt="4" custScaleX="109734" custLinFactNeighborX="1402" custLinFactNeighborY="35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FCFE5-2322-4940-B60C-DB60F9173A77}" type="pres">
      <dgm:prSet presAssocID="{3933C74B-325B-8B47-B0DB-9928FF391B1B}" presName="Triangle" presStyleLbl="alignNode1" presStyleIdx="5" presStyleCnt="7"/>
      <dgm:spPr>
        <a:solidFill>
          <a:srgbClr val="800000"/>
        </a:solidFill>
      </dgm:spPr>
      <dgm:t>
        <a:bodyPr/>
        <a:lstStyle/>
        <a:p>
          <a:endParaRPr lang="en-US"/>
        </a:p>
      </dgm:t>
    </dgm:pt>
    <dgm:pt modelId="{13F1A24F-450C-5841-BB83-6B5AFBBCB160}" type="pres">
      <dgm:prSet presAssocID="{E5DE33E3-905F-AA48-934B-2856ED1D181C}" presName="sibTrans" presStyleCnt="0"/>
      <dgm:spPr/>
    </dgm:pt>
    <dgm:pt modelId="{5C2A2C15-9FFF-F54B-8F08-50712A29EA83}" type="pres">
      <dgm:prSet presAssocID="{E5DE33E3-905F-AA48-934B-2856ED1D181C}" presName="space" presStyleCnt="0"/>
      <dgm:spPr/>
    </dgm:pt>
    <dgm:pt modelId="{3DFDF27E-0B7A-144C-A1A1-967D144A92B1}" type="pres">
      <dgm:prSet presAssocID="{0994D083-90C3-A042-80FA-AC50349223C2}" presName="composite" presStyleCnt="0"/>
      <dgm:spPr/>
    </dgm:pt>
    <dgm:pt modelId="{D63C1E18-9556-9D48-AB66-690981988604}" type="pres">
      <dgm:prSet presAssocID="{0994D083-90C3-A042-80FA-AC50349223C2}" presName="LShape" presStyleLbl="alignNode1" presStyleIdx="6" presStyleCnt="7"/>
      <dgm:spPr>
        <a:solidFill>
          <a:srgbClr val="C59E4F"/>
        </a:solidFill>
        <a:ln>
          <a:solidFill>
            <a:srgbClr val="FFCC66"/>
          </a:solidFill>
        </a:ln>
      </dgm:spPr>
      <dgm:t>
        <a:bodyPr/>
        <a:lstStyle/>
        <a:p>
          <a:endParaRPr lang="en-US"/>
        </a:p>
      </dgm:t>
    </dgm:pt>
    <dgm:pt modelId="{B274036C-8193-5B48-AF52-106984065424}" type="pres">
      <dgm:prSet presAssocID="{0994D083-90C3-A042-80FA-AC50349223C2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D16280-E88C-D042-B748-D188D16CDE0A}" srcId="{5ABB2AA5-A66D-4743-95C6-04C9B3CF1099}" destId="{0994D083-90C3-A042-80FA-AC50349223C2}" srcOrd="3" destOrd="0" parTransId="{47434994-76FB-504A-BDCB-FC7F6D08F849}" sibTransId="{D32E68CE-D0AE-604A-87BF-9019A7F0ADF0}"/>
    <dgm:cxn modelId="{B2CA2E1B-BD63-4943-A049-5F79186EDCF2}" type="presOf" srcId="{C60739D2-F155-2648-941A-2E6AF745F126}" destId="{684DACBD-27C0-1A48-9FC6-41FAD04CCE92}" srcOrd="0" destOrd="0" presId="urn:microsoft.com/office/officeart/2009/3/layout/StepUpProcess"/>
    <dgm:cxn modelId="{062CD98E-2768-2047-BB2B-BA0AC0E16608}" type="presOf" srcId="{0994D083-90C3-A042-80FA-AC50349223C2}" destId="{B274036C-8193-5B48-AF52-106984065424}" srcOrd="0" destOrd="0" presId="urn:microsoft.com/office/officeart/2009/3/layout/StepUpProcess"/>
    <dgm:cxn modelId="{A80230C3-7282-7A46-AC3D-9883D96596D8}" type="presOf" srcId="{C15DF2AE-B30C-AB4C-90A2-18F931820EA3}" destId="{642EDE64-9F1D-5848-B6A0-03AE5B761A3B}" srcOrd="0" destOrd="0" presId="urn:microsoft.com/office/officeart/2009/3/layout/StepUpProcess"/>
    <dgm:cxn modelId="{5D2AE12F-0857-984B-BCDE-E2DA23FCFCD1}" srcId="{5ABB2AA5-A66D-4743-95C6-04C9B3CF1099}" destId="{C60739D2-F155-2648-941A-2E6AF745F126}" srcOrd="1" destOrd="0" parTransId="{6AD6D0C7-7E8E-FB48-87B1-A83FCB92B9C1}" sibTransId="{C6FDA89F-79B1-9B42-8AC0-EADDC6611839}"/>
    <dgm:cxn modelId="{6ED5E270-BE68-D544-B8D3-9132A19CB47A}" srcId="{5ABB2AA5-A66D-4743-95C6-04C9B3CF1099}" destId="{3933C74B-325B-8B47-B0DB-9928FF391B1B}" srcOrd="2" destOrd="0" parTransId="{5DB5D728-8900-E941-A4FF-85131A9483F5}" sibTransId="{E5DE33E3-905F-AA48-934B-2856ED1D181C}"/>
    <dgm:cxn modelId="{D003F9C0-DDA3-FF46-A321-626E97B8E8F3}" srcId="{5ABB2AA5-A66D-4743-95C6-04C9B3CF1099}" destId="{C15DF2AE-B30C-AB4C-90A2-18F931820EA3}" srcOrd="0" destOrd="0" parTransId="{177A8954-543F-C94D-8EAD-C56DEC3E9E03}" sibTransId="{361C644A-79E3-DA44-AE3C-94503AA84DD5}"/>
    <dgm:cxn modelId="{D537402B-9D45-7145-B8E9-8792169FAAE4}" type="presOf" srcId="{3933C74B-325B-8B47-B0DB-9928FF391B1B}" destId="{1786FB0F-8C34-484E-B01C-583D83AE5BAE}" srcOrd="0" destOrd="0" presId="urn:microsoft.com/office/officeart/2009/3/layout/StepUpProcess"/>
    <dgm:cxn modelId="{57F365D5-85DB-7B42-9796-6E52C4F957A3}" type="presOf" srcId="{5ABB2AA5-A66D-4743-95C6-04C9B3CF1099}" destId="{89C04DF5-9A86-A545-A540-DFFD5F3E50C5}" srcOrd="0" destOrd="0" presId="urn:microsoft.com/office/officeart/2009/3/layout/StepUpProcess"/>
    <dgm:cxn modelId="{4D5DFED9-6511-DD45-8728-384700AFC16B}" type="presParOf" srcId="{89C04DF5-9A86-A545-A540-DFFD5F3E50C5}" destId="{D37E4FD2-A184-DA4F-A1AC-16C8F371D410}" srcOrd="0" destOrd="0" presId="urn:microsoft.com/office/officeart/2009/3/layout/StepUpProcess"/>
    <dgm:cxn modelId="{ED37D577-C55C-5742-AED5-AE8ADC9C206A}" type="presParOf" srcId="{D37E4FD2-A184-DA4F-A1AC-16C8F371D410}" destId="{049E40DB-8065-784B-A56C-23C4C18F36C0}" srcOrd="0" destOrd="0" presId="urn:microsoft.com/office/officeart/2009/3/layout/StepUpProcess"/>
    <dgm:cxn modelId="{2151B8BE-546C-C540-B170-9BF7ACE80160}" type="presParOf" srcId="{D37E4FD2-A184-DA4F-A1AC-16C8F371D410}" destId="{642EDE64-9F1D-5848-B6A0-03AE5B761A3B}" srcOrd="1" destOrd="0" presId="urn:microsoft.com/office/officeart/2009/3/layout/StepUpProcess"/>
    <dgm:cxn modelId="{DB089DA7-48C5-CC4F-AC96-5FC8935766AF}" type="presParOf" srcId="{D37E4FD2-A184-DA4F-A1AC-16C8F371D410}" destId="{0EDBE512-DEB7-2E4F-8ED6-836F01D90E6F}" srcOrd="2" destOrd="0" presId="urn:microsoft.com/office/officeart/2009/3/layout/StepUpProcess"/>
    <dgm:cxn modelId="{CD1AA2AD-BD9F-8144-91D8-5299F3CF5732}" type="presParOf" srcId="{89C04DF5-9A86-A545-A540-DFFD5F3E50C5}" destId="{C48B4E41-9B93-B841-90A3-4B2A4093163D}" srcOrd="1" destOrd="0" presId="urn:microsoft.com/office/officeart/2009/3/layout/StepUpProcess"/>
    <dgm:cxn modelId="{A3728788-A4A2-7D4C-861C-8B99E52968E2}" type="presParOf" srcId="{C48B4E41-9B93-B841-90A3-4B2A4093163D}" destId="{338C3508-3D1D-EE4C-A0B6-FA7DE5EF79AE}" srcOrd="0" destOrd="0" presId="urn:microsoft.com/office/officeart/2009/3/layout/StepUpProcess"/>
    <dgm:cxn modelId="{20E9F6AB-DE5D-2A44-8412-B3A504948078}" type="presParOf" srcId="{89C04DF5-9A86-A545-A540-DFFD5F3E50C5}" destId="{47CA6373-A9CD-D549-B9CA-75DA59844947}" srcOrd="2" destOrd="0" presId="urn:microsoft.com/office/officeart/2009/3/layout/StepUpProcess"/>
    <dgm:cxn modelId="{8ED7F434-C2D4-F543-9596-5548B2064C87}" type="presParOf" srcId="{47CA6373-A9CD-D549-B9CA-75DA59844947}" destId="{E1E82660-F07F-624E-B4E8-1ED137D1FB4D}" srcOrd="0" destOrd="0" presId="urn:microsoft.com/office/officeart/2009/3/layout/StepUpProcess"/>
    <dgm:cxn modelId="{2583179A-C9C5-8040-BE16-88A79E4E4B3E}" type="presParOf" srcId="{47CA6373-A9CD-D549-B9CA-75DA59844947}" destId="{684DACBD-27C0-1A48-9FC6-41FAD04CCE92}" srcOrd="1" destOrd="0" presId="urn:microsoft.com/office/officeart/2009/3/layout/StepUpProcess"/>
    <dgm:cxn modelId="{494399A0-90A9-9141-8F70-2C6F49676803}" type="presParOf" srcId="{47CA6373-A9CD-D549-B9CA-75DA59844947}" destId="{6933CC16-D6EF-2348-9996-FC48ACE928B6}" srcOrd="2" destOrd="0" presId="urn:microsoft.com/office/officeart/2009/3/layout/StepUpProcess"/>
    <dgm:cxn modelId="{667C318F-A984-C647-A07E-9F9DF6F70D98}" type="presParOf" srcId="{89C04DF5-9A86-A545-A540-DFFD5F3E50C5}" destId="{BE62BEFA-C23B-4747-8C8E-1CA66529AA48}" srcOrd="3" destOrd="0" presId="urn:microsoft.com/office/officeart/2009/3/layout/StepUpProcess"/>
    <dgm:cxn modelId="{65247D54-A42D-B442-8E60-8FA69A7DA193}" type="presParOf" srcId="{BE62BEFA-C23B-4747-8C8E-1CA66529AA48}" destId="{DBD4440A-85C5-DB40-AB3C-08C731F14D30}" srcOrd="0" destOrd="0" presId="urn:microsoft.com/office/officeart/2009/3/layout/StepUpProcess"/>
    <dgm:cxn modelId="{42B6B047-A6CD-6445-A6F6-36E434465DB2}" type="presParOf" srcId="{89C04DF5-9A86-A545-A540-DFFD5F3E50C5}" destId="{C4F6A8DE-7FBF-034B-A6D3-4D1275AFFFAE}" srcOrd="4" destOrd="0" presId="urn:microsoft.com/office/officeart/2009/3/layout/StepUpProcess"/>
    <dgm:cxn modelId="{66861A2D-21A6-C54C-BB48-24772F91D2D8}" type="presParOf" srcId="{C4F6A8DE-7FBF-034B-A6D3-4D1275AFFFAE}" destId="{8529035A-C170-A441-93E0-AE9B4898E7BC}" srcOrd="0" destOrd="0" presId="urn:microsoft.com/office/officeart/2009/3/layout/StepUpProcess"/>
    <dgm:cxn modelId="{FD442C98-4245-7048-8CC8-E55457CC83DA}" type="presParOf" srcId="{C4F6A8DE-7FBF-034B-A6D3-4D1275AFFFAE}" destId="{1786FB0F-8C34-484E-B01C-583D83AE5BAE}" srcOrd="1" destOrd="0" presId="urn:microsoft.com/office/officeart/2009/3/layout/StepUpProcess"/>
    <dgm:cxn modelId="{288F445C-1F6D-A942-BCC3-440CF1B8C88F}" type="presParOf" srcId="{C4F6A8DE-7FBF-034B-A6D3-4D1275AFFFAE}" destId="{763FCFE5-2322-4940-B60C-DB60F9173A77}" srcOrd="2" destOrd="0" presId="urn:microsoft.com/office/officeart/2009/3/layout/StepUpProcess"/>
    <dgm:cxn modelId="{D3C34632-EF5E-CE47-A8B5-8ECCCB2C9872}" type="presParOf" srcId="{89C04DF5-9A86-A545-A540-DFFD5F3E50C5}" destId="{13F1A24F-450C-5841-BB83-6B5AFBBCB160}" srcOrd="5" destOrd="0" presId="urn:microsoft.com/office/officeart/2009/3/layout/StepUpProcess"/>
    <dgm:cxn modelId="{335429D9-CDA8-D84C-B73E-5A90CDF0B4A8}" type="presParOf" srcId="{13F1A24F-450C-5841-BB83-6B5AFBBCB160}" destId="{5C2A2C15-9FFF-F54B-8F08-50712A29EA83}" srcOrd="0" destOrd="0" presId="urn:microsoft.com/office/officeart/2009/3/layout/StepUpProcess"/>
    <dgm:cxn modelId="{EADFFB4D-85E4-2849-9CA9-096861221377}" type="presParOf" srcId="{89C04DF5-9A86-A545-A540-DFFD5F3E50C5}" destId="{3DFDF27E-0B7A-144C-A1A1-967D144A92B1}" srcOrd="6" destOrd="0" presId="urn:microsoft.com/office/officeart/2009/3/layout/StepUpProcess"/>
    <dgm:cxn modelId="{AB156578-D35A-8346-9603-D5079378C643}" type="presParOf" srcId="{3DFDF27E-0B7A-144C-A1A1-967D144A92B1}" destId="{D63C1E18-9556-9D48-AB66-690981988604}" srcOrd="0" destOrd="0" presId="urn:microsoft.com/office/officeart/2009/3/layout/StepUpProcess"/>
    <dgm:cxn modelId="{47F98E9C-82F2-F748-ADFD-28CB26777C7A}" type="presParOf" srcId="{3DFDF27E-0B7A-144C-A1A1-967D144A92B1}" destId="{B274036C-8193-5B48-AF52-10698406542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E40DB-8065-784B-A56C-23C4C18F36C0}">
      <dsp:nvSpPr>
        <dsp:cNvPr id="0" name=""/>
        <dsp:cNvSpPr/>
      </dsp:nvSpPr>
      <dsp:spPr>
        <a:xfrm rot="5400000">
          <a:off x="397300" y="2217604"/>
          <a:ext cx="1182177" cy="1967116"/>
        </a:xfrm>
        <a:prstGeom prst="corner">
          <a:avLst>
            <a:gd name="adj1" fmla="val 16120"/>
            <a:gd name="adj2" fmla="val 16110"/>
          </a:avLst>
        </a:prstGeom>
        <a:solidFill>
          <a:srgbClr val="C59E4F"/>
        </a:solidFill>
        <a:ln w="9525" cap="flat" cmpd="sng" algn="ctr">
          <a:solidFill>
            <a:srgbClr val="FFCC66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2EDE64-9F1D-5848-B6A0-03AE5B761A3B}">
      <dsp:nvSpPr>
        <dsp:cNvPr id="0" name=""/>
        <dsp:cNvSpPr/>
      </dsp:nvSpPr>
      <dsp:spPr>
        <a:xfrm>
          <a:off x="199965" y="2805348"/>
          <a:ext cx="1775923" cy="1556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Freshman</a:t>
          </a:r>
          <a:r>
            <a:rPr lang="en-US" sz="1600" kern="1200" dirty="0" smtClean="0">
              <a:solidFill>
                <a:schemeClr val="tx1"/>
              </a:solidFill>
            </a:rPr>
            <a:t>: </a:t>
          </a:r>
          <a:r>
            <a:rPr lang="en-US" sz="1800" kern="1200" dirty="0" smtClean="0">
              <a:solidFill>
                <a:schemeClr val="tx1"/>
              </a:solidFill>
            </a:rPr>
            <a:t>* </a:t>
          </a:r>
          <a:r>
            <a:rPr lang="en-US" sz="1800" b="1" i="1" kern="1200" dirty="0" smtClean="0">
              <a:solidFill>
                <a:srgbClr val="800000"/>
              </a:solidFill>
            </a:rPr>
            <a:t>Global Leadership Program (GLP);               * Learning About International Commerce (LINC)</a:t>
          </a:r>
          <a:endParaRPr lang="en-US" sz="1800" b="1" i="1" kern="1200" dirty="0">
            <a:solidFill>
              <a:srgbClr val="800000"/>
            </a:solidFill>
          </a:endParaRPr>
        </a:p>
      </dsp:txBody>
      <dsp:txXfrm>
        <a:off x="199965" y="2805348"/>
        <a:ext cx="1775923" cy="1556700"/>
      </dsp:txXfrm>
    </dsp:sp>
    <dsp:sp modelId="{0EDBE512-DEB7-2E4F-8ED6-836F01D90E6F}">
      <dsp:nvSpPr>
        <dsp:cNvPr id="0" name=""/>
        <dsp:cNvSpPr/>
      </dsp:nvSpPr>
      <dsp:spPr>
        <a:xfrm>
          <a:off x="1640809" y="2072783"/>
          <a:ext cx="335079" cy="335079"/>
        </a:xfrm>
        <a:prstGeom prst="triangle">
          <a:avLst>
            <a:gd name="adj" fmla="val 100000"/>
          </a:avLst>
        </a:prstGeom>
        <a:solidFill>
          <a:srgbClr val="800000"/>
        </a:solidFill>
        <a:ln w="9525" cap="flat" cmpd="sng" algn="ctr">
          <a:solidFill>
            <a:schemeClr val="accent3">
              <a:hueOff val="1875044"/>
              <a:satOff val="-2813"/>
              <a:lumOff val="-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E82660-F07F-624E-B4E8-1ED137D1FB4D}">
      <dsp:nvSpPr>
        <dsp:cNvPr id="0" name=""/>
        <dsp:cNvSpPr/>
      </dsp:nvSpPr>
      <dsp:spPr>
        <a:xfrm rot="5400000">
          <a:off x="2571377" y="1679627"/>
          <a:ext cx="1182177" cy="1967116"/>
        </a:xfrm>
        <a:prstGeom prst="corner">
          <a:avLst>
            <a:gd name="adj1" fmla="val 16120"/>
            <a:gd name="adj2" fmla="val 16110"/>
          </a:avLst>
        </a:prstGeom>
        <a:solidFill>
          <a:srgbClr val="C59E4F"/>
        </a:solidFill>
        <a:ln w="9525" cap="flat" cmpd="sng" algn="ctr">
          <a:solidFill>
            <a:srgbClr val="FFCC66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4DACBD-27C0-1A48-9FC6-41FAD04CCE92}">
      <dsp:nvSpPr>
        <dsp:cNvPr id="0" name=""/>
        <dsp:cNvSpPr/>
      </dsp:nvSpPr>
      <dsp:spPr>
        <a:xfrm>
          <a:off x="2302748" y="2267370"/>
          <a:ext cx="1918512" cy="1556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0000"/>
              </a:solidFill>
            </a:rPr>
            <a:t>Sophomore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</a:rPr>
            <a:t>* </a:t>
          </a:r>
          <a:r>
            <a:rPr lang="en-US" sz="1800" kern="1200" dirty="0" err="1" smtClean="0">
              <a:solidFill>
                <a:srgbClr val="000000"/>
              </a:solidFill>
            </a:rPr>
            <a:t>ExCel</a:t>
          </a:r>
          <a:endParaRPr lang="en-US" sz="1800" kern="1200" dirty="0" smtClean="0">
            <a:solidFill>
              <a:srgbClr val="000000"/>
            </a:solidFill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</a:rPr>
            <a:t>* Global Business Brigades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u="none" kern="1200" dirty="0" smtClean="0">
              <a:solidFill>
                <a:srgbClr val="800000"/>
              </a:solidFill>
            </a:rPr>
            <a:t>* </a:t>
          </a:r>
          <a:r>
            <a:rPr lang="en-US" sz="1800" b="1" i="1" u="none" kern="1200" dirty="0" err="1" smtClean="0">
              <a:solidFill>
                <a:srgbClr val="800000"/>
              </a:solidFill>
            </a:rPr>
            <a:t>Glocal</a:t>
          </a:r>
          <a:r>
            <a:rPr lang="en-US" sz="1800" b="1" i="1" u="none" kern="1200" dirty="0" smtClean="0">
              <a:solidFill>
                <a:srgbClr val="800000"/>
              </a:solidFill>
            </a:rPr>
            <a:t> Class</a:t>
          </a:r>
          <a:endParaRPr lang="en-US" sz="1800" b="1" i="1" kern="1200" dirty="0">
            <a:solidFill>
              <a:srgbClr val="800000"/>
            </a:solidFill>
          </a:endParaRPr>
        </a:p>
      </dsp:txBody>
      <dsp:txXfrm>
        <a:off x="2302748" y="2267370"/>
        <a:ext cx="1918512" cy="1556700"/>
      </dsp:txXfrm>
    </dsp:sp>
    <dsp:sp modelId="{6933CC16-D6EF-2348-9996-FC48ACE928B6}">
      <dsp:nvSpPr>
        <dsp:cNvPr id="0" name=""/>
        <dsp:cNvSpPr/>
      </dsp:nvSpPr>
      <dsp:spPr>
        <a:xfrm>
          <a:off x="3814886" y="1534805"/>
          <a:ext cx="335079" cy="335079"/>
        </a:xfrm>
        <a:prstGeom prst="triangle">
          <a:avLst>
            <a:gd name="adj" fmla="val 100000"/>
          </a:avLst>
        </a:prstGeom>
        <a:solidFill>
          <a:srgbClr val="800000"/>
        </a:solidFill>
        <a:ln w="9525" cap="flat" cmpd="sng" algn="ctr">
          <a:solidFill>
            <a:schemeClr val="accent3">
              <a:hueOff val="5625133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29035A-C170-A441-93E0-AE9B4898E7BC}">
      <dsp:nvSpPr>
        <dsp:cNvPr id="0" name=""/>
        <dsp:cNvSpPr/>
      </dsp:nvSpPr>
      <dsp:spPr>
        <a:xfrm rot="5400000">
          <a:off x="4745454" y="1141649"/>
          <a:ext cx="1182177" cy="1967116"/>
        </a:xfrm>
        <a:prstGeom prst="corner">
          <a:avLst>
            <a:gd name="adj1" fmla="val 16120"/>
            <a:gd name="adj2" fmla="val 16110"/>
          </a:avLst>
        </a:prstGeom>
        <a:solidFill>
          <a:srgbClr val="C59E4F"/>
        </a:solidFill>
        <a:ln w="9525" cap="flat" cmpd="sng" algn="ctr">
          <a:solidFill>
            <a:srgbClr val="FFCC66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86FB0F-8C34-484E-B01C-583D83AE5BAE}">
      <dsp:nvSpPr>
        <dsp:cNvPr id="0" name=""/>
        <dsp:cNvSpPr/>
      </dsp:nvSpPr>
      <dsp:spPr>
        <a:xfrm>
          <a:off x="4486584" y="1783909"/>
          <a:ext cx="1948791" cy="1556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u="none" kern="1200" dirty="0" smtClean="0">
              <a:solidFill>
                <a:srgbClr val="000000"/>
              </a:solidFill>
            </a:rPr>
            <a:t>Junior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000000"/>
              </a:solidFill>
            </a:rPr>
            <a:t>* International Exchange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000000"/>
              </a:solidFill>
            </a:rPr>
            <a:t>* </a:t>
          </a:r>
          <a:r>
            <a:rPr lang="en-US" sz="1900" kern="1200" dirty="0" err="1" smtClean="0">
              <a:solidFill>
                <a:srgbClr val="000000"/>
              </a:solidFill>
            </a:rPr>
            <a:t>ExCel</a:t>
          </a:r>
          <a:endParaRPr lang="en-US" sz="1900" kern="1200" dirty="0" smtClean="0">
            <a:solidFill>
              <a:srgbClr val="000000"/>
            </a:solidFill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000000"/>
              </a:solidFill>
            </a:rPr>
            <a:t>* Global Business Brigades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u="none" kern="1200" dirty="0" smtClean="0">
              <a:solidFill>
                <a:srgbClr val="000000"/>
              </a:solidFill>
            </a:rPr>
            <a:t>* </a:t>
          </a:r>
          <a:r>
            <a:rPr lang="en-US" sz="1900" b="1" i="1" u="none" kern="1200" dirty="0" smtClean="0">
              <a:solidFill>
                <a:srgbClr val="800000"/>
              </a:solidFill>
            </a:rPr>
            <a:t>Transfer International Experience (TIE)</a:t>
          </a:r>
          <a:endParaRPr lang="en-US" sz="1900" b="1" i="1" kern="1200" dirty="0" smtClean="0">
            <a:solidFill>
              <a:srgbClr val="800000"/>
            </a:solidFill>
          </a:endParaRPr>
        </a:p>
      </dsp:txBody>
      <dsp:txXfrm>
        <a:off x="4486584" y="1783909"/>
        <a:ext cx="1948791" cy="1556700"/>
      </dsp:txXfrm>
    </dsp:sp>
    <dsp:sp modelId="{763FCFE5-2322-4940-B60C-DB60F9173A77}">
      <dsp:nvSpPr>
        <dsp:cNvPr id="0" name=""/>
        <dsp:cNvSpPr/>
      </dsp:nvSpPr>
      <dsp:spPr>
        <a:xfrm>
          <a:off x="5988963" y="996828"/>
          <a:ext cx="335079" cy="335079"/>
        </a:xfrm>
        <a:prstGeom prst="triangle">
          <a:avLst>
            <a:gd name="adj" fmla="val 100000"/>
          </a:avLst>
        </a:prstGeom>
        <a:solidFill>
          <a:srgbClr val="800000"/>
        </a:solidFill>
        <a:ln w="9525" cap="flat" cmpd="sng" algn="ctr">
          <a:solidFill>
            <a:schemeClr val="accent3">
              <a:hueOff val="9375221"/>
              <a:satOff val="-14067"/>
              <a:lumOff val="-22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3C1E18-9556-9D48-AB66-690981988604}">
      <dsp:nvSpPr>
        <dsp:cNvPr id="0" name=""/>
        <dsp:cNvSpPr/>
      </dsp:nvSpPr>
      <dsp:spPr>
        <a:xfrm rot="5400000">
          <a:off x="6919532" y="603671"/>
          <a:ext cx="1182177" cy="1967116"/>
        </a:xfrm>
        <a:prstGeom prst="corner">
          <a:avLst>
            <a:gd name="adj1" fmla="val 16120"/>
            <a:gd name="adj2" fmla="val 16110"/>
          </a:avLst>
        </a:prstGeom>
        <a:solidFill>
          <a:srgbClr val="C59E4F"/>
        </a:solidFill>
        <a:ln w="9525" cap="flat" cmpd="sng" algn="ctr">
          <a:solidFill>
            <a:srgbClr val="FFCC66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74036C-8193-5B48-AF52-106984065424}">
      <dsp:nvSpPr>
        <dsp:cNvPr id="0" name=""/>
        <dsp:cNvSpPr/>
      </dsp:nvSpPr>
      <dsp:spPr>
        <a:xfrm>
          <a:off x="6722197" y="1191415"/>
          <a:ext cx="1775923" cy="1556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Senior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* </a:t>
          </a:r>
          <a:r>
            <a:rPr lang="en-US" sz="1800" kern="1200" dirty="0" err="1" smtClean="0"/>
            <a:t>ExCel</a:t>
          </a:r>
          <a:endParaRPr lang="en-US" sz="1800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* Global Business Brigades</a:t>
          </a:r>
          <a:endParaRPr lang="en-US" sz="1800" kern="1200" dirty="0"/>
        </a:p>
      </dsp:txBody>
      <dsp:txXfrm>
        <a:off x="6722197" y="1191415"/>
        <a:ext cx="1775923" cy="1556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8856D-63C9-974C-971C-E15E76365340}" type="datetimeFigureOut">
              <a:rPr lang="en-US" smtClean="0"/>
              <a:pPr/>
              <a:t>2/16/14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0F043-CCD0-AC47-9AED-643A0EE55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30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288AD-1B2B-9647-9D52-4F22F494126F}" type="datetimeFigureOut">
              <a:rPr lang="en-US" smtClean="0"/>
              <a:pPr/>
              <a:t>2/16/14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D78CF-403A-4445-B4DF-824DA4B3B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8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Reflects each school’s commitment to be an innovator and leader in global education and to anticipate emerging trends.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D78CF-403A-4445-B4DF-824DA4B3B9E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F66FA-8926-B34D-9B07-902C93C558B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62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3A39B-7126-4B11-9E5C-CB7D63197C99}" type="datetimeFigureOut">
              <a:rPr lang="en-US" smtClean="0"/>
              <a:pPr>
                <a:defRPr/>
              </a:pPr>
              <a:t>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664C2-6EE0-430B-B033-515DD09A7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BB52D-B6F9-44B4-858D-F53619F9C743}" type="datetimeFigureOut">
              <a:rPr lang="en-US" smtClean="0"/>
              <a:pPr>
                <a:defRPr/>
              </a:pPr>
              <a:t>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3110-EA24-4435-B163-DAB9E6D69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15B78-2FE7-45AB-A7AD-9E449F68B5A4}" type="datetimeFigureOut">
              <a:rPr lang="en-US" smtClean="0"/>
              <a:pPr>
                <a:defRPr/>
              </a:pPr>
              <a:t>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55ED9-FFE1-4DCA-A105-8318E6FB9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152CD-1B3E-47A4-BC6A-7E3AC9913000}" type="datetimeFigureOut">
              <a:rPr lang="en-US" smtClean="0"/>
              <a:pPr>
                <a:defRPr/>
              </a:pPr>
              <a:t>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246F5-A3F7-4789-B3FF-E7F3F4130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CF7DB-E4AA-426D-8002-7D46542483B8}" type="datetimeFigureOut">
              <a:rPr lang="en-US" smtClean="0"/>
              <a:pPr>
                <a:defRPr/>
              </a:pPr>
              <a:t>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3C141-C0CE-42CD-89A3-8AE560E36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B8C2D-69CF-4738-9041-F76CFE9E9E2F}" type="datetimeFigureOut">
              <a:rPr lang="en-US" smtClean="0"/>
              <a:pPr>
                <a:defRPr/>
              </a:pPr>
              <a:t>2/16/14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58118-F53F-4945-B557-37CD6202B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F7695-A75D-48D9-9024-B9553F5158D4}" type="datetimeFigureOut">
              <a:rPr lang="en-US" smtClean="0"/>
              <a:pPr>
                <a:defRPr/>
              </a:pPr>
              <a:t>2/16/14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06039-3111-4E73-956F-6735CB560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B7B48-B31A-46CA-9EED-F6397757533C}" type="datetimeFigureOut">
              <a:rPr lang="en-US" smtClean="0"/>
              <a:pPr>
                <a:defRPr/>
              </a:pPr>
              <a:t>2/16/14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89828-C5EC-4B1D-89C3-68C3D0080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FB5F8-A07C-4D85-A9F9-03358ADA235C}" type="datetimeFigureOut">
              <a:rPr lang="en-US" smtClean="0"/>
              <a:pPr>
                <a:defRPr/>
              </a:pPr>
              <a:t>2/16/14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EC356-C6F3-4D85-8A0E-FC48F3CEA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5E276-07AD-4DA6-B501-7349FF4F2C70}" type="datetimeFigureOut">
              <a:rPr lang="en-US" smtClean="0"/>
              <a:pPr>
                <a:defRPr/>
              </a:pPr>
              <a:t>2/16/14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E1EFF-71A5-4F8B-9C2F-9D18D664B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4B1FC-C8DE-4C73-B473-9A61315BAAC4}" type="datetimeFigureOut">
              <a:rPr lang="en-US" smtClean="0"/>
              <a:pPr>
                <a:defRPr/>
              </a:pPr>
              <a:t>2/16/14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2FF03-51F0-497A-8D37-5A64E303D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D79F420-646D-44CF-826F-3AA021B1DF4B}" type="datetimeFigureOut">
              <a:rPr lang="en-US" smtClean="0"/>
              <a:pPr>
                <a:defRPr/>
              </a:pPr>
              <a:t>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19814" y="6356350"/>
            <a:ext cx="1466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41534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Screen Bkg_01.png"/>
            <p:cNvPicPr>
              <a:picLocks noChangeAspect="1"/>
            </p:cNvPicPr>
            <p:nvPr/>
          </p:nvPicPr>
          <p:blipFill>
            <a:blip r:embed="rId3"/>
            <a:srcRect t="3332" b="29206"/>
            <a:stretch>
              <a:fillRect/>
            </a:stretch>
          </p:blipFill>
          <p:spPr>
            <a:xfrm>
              <a:off x="0" y="2091267"/>
              <a:ext cx="9144000" cy="4766733"/>
            </a:xfrm>
            <a:prstGeom prst="rect">
              <a:avLst/>
            </a:prstGeom>
          </p:spPr>
        </p:pic>
      </p:grpSp>
      <p:pic>
        <p:nvPicPr>
          <p:cNvPr id="5" name="Picture 4" descr="School_Lockup.png"/>
          <p:cNvPicPr>
            <a:picLocks noChangeAspect="1"/>
          </p:cNvPicPr>
          <p:nvPr/>
        </p:nvPicPr>
        <p:blipFill>
          <a:blip r:embed="rId4"/>
          <a:srcRect t="8695" b="63416"/>
          <a:stretch>
            <a:fillRect/>
          </a:stretch>
        </p:blipFill>
        <p:spPr>
          <a:xfrm>
            <a:off x="4617473" y="463098"/>
            <a:ext cx="3620594" cy="9593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7999" y="1072155"/>
            <a:ext cx="353906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31859C"/>
                </a:solidFill>
              </a:rPr>
              <a:t>World Bachelor’s in Business:</a:t>
            </a:r>
          </a:p>
          <a:p>
            <a:pPr algn="r"/>
            <a:r>
              <a:rPr lang="en-US" i="1" dirty="0" smtClean="0">
                <a:solidFill>
                  <a:srgbClr val="31859C"/>
                </a:solidFill>
              </a:rPr>
              <a:t>A partnership of</a:t>
            </a:r>
            <a:endParaRPr lang="en-US" i="1" dirty="0">
              <a:solidFill>
                <a:srgbClr val="31859C"/>
              </a:solidFill>
            </a:endParaRPr>
          </a:p>
        </p:txBody>
      </p:sp>
      <p:pic>
        <p:nvPicPr>
          <p:cNvPr id="7" name="Picture 6" descr="School_Lockup.png"/>
          <p:cNvPicPr>
            <a:picLocks noChangeAspect="1"/>
          </p:cNvPicPr>
          <p:nvPr/>
        </p:nvPicPr>
        <p:blipFill>
          <a:blip r:embed="rId4"/>
          <a:srcRect t="36584" b="38802"/>
          <a:stretch>
            <a:fillRect/>
          </a:stretch>
        </p:blipFill>
        <p:spPr>
          <a:xfrm>
            <a:off x="4617473" y="1422400"/>
            <a:ext cx="3620594" cy="846667"/>
          </a:xfrm>
          <a:prstGeom prst="rect">
            <a:avLst/>
          </a:prstGeom>
        </p:spPr>
      </p:pic>
      <p:pic>
        <p:nvPicPr>
          <p:cNvPr id="8" name="Picture 7" descr="School_Lockup.png"/>
          <p:cNvPicPr>
            <a:picLocks noChangeAspect="1"/>
          </p:cNvPicPr>
          <p:nvPr/>
        </p:nvPicPr>
        <p:blipFill>
          <a:blip r:embed="rId4"/>
          <a:srcRect t="61198" b="7665"/>
          <a:stretch>
            <a:fillRect/>
          </a:stretch>
        </p:blipFill>
        <p:spPr>
          <a:xfrm>
            <a:off x="4617473" y="2269067"/>
            <a:ext cx="3620594" cy="107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1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43039"/>
            <a:ext cx="8229600" cy="743402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Lessons Learned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06283"/>
            <a:ext cx="5469332" cy="4525963"/>
          </a:xfrm>
        </p:spPr>
        <p:txBody>
          <a:bodyPr/>
          <a:lstStyle/>
          <a:p>
            <a:r>
              <a:rPr lang="en-US" sz="2800" dirty="0" smtClean="0"/>
              <a:t>Act Methodically and in a Collaborative Manner</a:t>
            </a:r>
          </a:p>
          <a:p>
            <a:pPr lvl="1"/>
            <a:r>
              <a:rPr lang="en-US" sz="2000" dirty="0" smtClean="0"/>
              <a:t>Include others early to understand what is critical from decision makers or stakeholders</a:t>
            </a:r>
          </a:p>
          <a:p>
            <a:pPr lvl="1"/>
            <a:r>
              <a:rPr lang="en-US" sz="2000" dirty="0" smtClean="0"/>
              <a:t>Develop levels of cross-partner communications (e.g., admissions with admissions) different things will come up at different levels</a:t>
            </a:r>
          </a:p>
          <a:p>
            <a:pPr lvl="1"/>
            <a:r>
              <a:rPr lang="en-US" sz="2000" dirty="0" smtClean="0"/>
              <a:t>Build in time for developing personal relationships with can foster trust and a common sense of purpose</a:t>
            </a:r>
          </a:p>
          <a:p>
            <a:r>
              <a:rPr lang="en-US" sz="2800" dirty="0" smtClean="0"/>
              <a:t>But Have </a:t>
            </a:r>
            <a:r>
              <a:rPr lang="en-US" sz="2800" dirty="0"/>
              <a:t>a </a:t>
            </a:r>
            <a:r>
              <a:rPr lang="en-US" sz="2800" dirty="0" smtClean="0"/>
              <a:t>Sense </a:t>
            </a:r>
            <a:r>
              <a:rPr lang="en-US" sz="2800" dirty="0"/>
              <a:t>of </a:t>
            </a:r>
            <a:r>
              <a:rPr lang="en-US" sz="2800" dirty="0" smtClean="0"/>
              <a:t>Urgency</a:t>
            </a:r>
          </a:p>
          <a:p>
            <a:pPr marL="742950" lvl="2" indent="-342900"/>
            <a:r>
              <a:rPr lang="en-US" sz="1800" dirty="0" smtClean="0"/>
              <a:t>Work toward a </a:t>
            </a:r>
            <a:r>
              <a:rPr lang="en-US" sz="1800" dirty="0"/>
              <a:t>solid launch deadline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198" y="2035426"/>
            <a:ext cx="3140956" cy="259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30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43039"/>
            <a:ext cx="8229600" cy="743402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Lessons Learned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00346"/>
            <a:ext cx="5602140" cy="4525963"/>
          </a:xfrm>
        </p:spPr>
        <p:txBody>
          <a:bodyPr/>
          <a:lstStyle/>
          <a:p>
            <a:r>
              <a:rPr lang="en-US" sz="2400" dirty="0" smtClean="0"/>
              <a:t>Expect the Unexpected</a:t>
            </a:r>
          </a:p>
          <a:p>
            <a:pPr lvl="1"/>
            <a:r>
              <a:rPr lang="en-US" sz="2000" dirty="0" smtClean="0"/>
              <a:t>What’s important for you may or may not be important to your partner; Partners may have different entities to whom they are responsible</a:t>
            </a:r>
          </a:p>
          <a:p>
            <a:pPr lvl="1"/>
            <a:r>
              <a:rPr lang="en-US" sz="2000" dirty="0" smtClean="0"/>
              <a:t>Examples….</a:t>
            </a:r>
          </a:p>
          <a:p>
            <a:pPr lvl="2"/>
            <a:r>
              <a:rPr lang="en-US" sz="2000" dirty="0"/>
              <a:t>Amount of time on campus</a:t>
            </a:r>
          </a:p>
          <a:p>
            <a:pPr lvl="2"/>
            <a:r>
              <a:rPr lang="en-US" sz="2000" dirty="0" smtClean="0"/>
              <a:t>Admissions cycle</a:t>
            </a:r>
          </a:p>
          <a:p>
            <a:pPr lvl="2"/>
            <a:r>
              <a:rPr lang="en-US" sz="2000" dirty="0" smtClean="0"/>
              <a:t>Specific curriculum requirements</a:t>
            </a:r>
          </a:p>
          <a:p>
            <a:pPr lvl="2"/>
            <a:r>
              <a:rPr lang="en-US" sz="2000" dirty="0" smtClean="0"/>
              <a:t>Branding/marketing communications</a:t>
            </a:r>
          </a:p>
          <a:p>
            <a:r>
              <a:rPr lang="en-US" sz="2400" dirty="0" smtClean="0"/>
              <a:t>Don’t Underestimate cultural differences</a:t>
            </a:r>
          </a:p>
          <a:p>
            <a:pPr lvl="1"/>
            <a:r>
              <a:rPr lang="en-US" sz="2000" dirty="0" smtClean="0"/>
              <a:t>Examples- college application/acculturation process</a:t>
            </a:r>
          </a:p>
          <a:p>
            <a:r>
              <a:rPr lang="en-US" sz="2400" dirty="0" smtClean="0"/>
              <a:t>Things will go wrong (or change)- requires continuous adaptation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945" y="1917334"/>
            <a:ext cx="2819055" cy="281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28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50629442"/>
              </p:ext>
            </p:extLst>
          </p:nvPr>
        </p:nvGraphicFramePr>
        <p:xfrm>
          <a:off x="404070" y="1338521"/>
          <a:ext cx="8502952" cy="5358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1143" y="3122437"/>
            <a:ext cx="1509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International </a:t>
            </a:r>
          </a:p>
          <a:p>
            <a:r>
              <a:rPr lang="en-US" sz="1800" i="1" dirty="0" smtClean="0"/>
              <a:t>Internships</a:t>
            </a:r>
            <a:endParaRPr lang="en-US" sz="1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996923" y="2593531"/>
            <a:ext cx="1509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International </a:t>
            </a:r>
          </a:p>
          <a:p>
            <a:r>
              <a:rPr lang="en-US" sz="1800" i="1" dirty="0" smtClean="0"/>
              <a:t>Internships</a:t>
            </a:r>
            <a:endParaRPr lang="en-US" sz="1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147504" y="2083098"/>
            <a:ext cx="1509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International </a:t>
            </a:r>
          </a:p>
          <a:p>
            <a:r>
              <a:rPr lang="en-US" sz="1800" i="1" dirty="0" smtClean="0"/>
              <a:t>Internships</a:t>
            </a:r>
            <a:endParaRPr lang="en-US" sz="18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21426" y="251135"/>
            <a:ext cx="8474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0000"/>
                </a:solidFill>
              </a:rPr>
              <a:t>Motivating Factors:</a:t>
            </a:r>
          </a:p>
          <a:p>
            <a:pPr algn="ctr"/>
            <a:r>
              <a:rPr lang="en-US" sz="2800" dirty="0" smtClean="0">
                <a:solidFill>
                  <a:srgbClr val="800000"/>
                </a:solidFill>
              </a:rPr>
              <a:t>Complement (vs. Compete with) Existing Programs</a:t>
            </a:r>
            <a:endParaRPr lang="en-US" sz="2800" dirty="0">
              <a:solidFill>
                <a:srgbClr val="8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070" y="1436767"/>
            <a:ext cx="2305898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33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359"/>
            <a:ext cx="8229600" cy="846475"/>
          </a:xfrm>
        </p:spPr>
        <p:txBody>
          <a:bodyPr/>
          <a:lstStyle/>
          <a:p>
            <a:r>
              <a:rPr lang="en-US" sz="4000" dirty="0" smtClean="0">
                <a:solidFill>
                  <a:srgbClr val="800000"/>
                </a:solidFill>
              </a:rPr>
              <a:t>New Concept: Motivating Factors</a:t>
            </a:r>
            <a:endParaRPr lang="en-US" sz="4000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340" y="1102579"/>
            <a:ext cx="5331671" cy="5755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Student: </a:t>
            </a:r>
            <a:r>
              <a:rPr lang="en-US" dirty="0" smtClean="0"/>
              <a:t>Provide an unparalleled global student experience and set of degrees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Marketplace: </a:t>
            </a:r>
            <a:r>
              <a:rPr lang="en-US" dirty="0" smtClean="0"/>
              <a:t>Address marketplace demands for global talent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Institutional: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Understand how to develop and maintain successful global partnerships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Positions the school and its partners as innovators and leaders in global higher education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Attracts top student talent, even if students do not enroll in the WBB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Creates potential for deeper partner relationships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9585" y="2556447"/>
            <a:ext cx="3491951" cy="166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02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8391" y="150800"/>
            <a:ext cx="8199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800000"/>
                </a:solidFill>
              </a:rPr>
              <a:t>World Bachelor in Business (WBB) Concept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062" y="1351129"/>
            <a:ext cx="6248151" cy="5324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New undergraduate degree program 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3 top business schools in major economic zones of the world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/>
              <a:t>Los Angeles  +  Hong Kong  +  Milan</a:t>
            </a:r>
          </a:p>
          <a:p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Students 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concurrently admitted to all 3 universities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concurrently enrolled in all 3 universities</a:t>
            </a:r>
            <a:endParaRPr lang="en-US" dirty="0"/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receive degrees from all 3 universities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study and live in three of the world’s most dynamic cities</a:t>
            </a:r>
          </a:p>
          <a:p>
            <a:endParaRPr lang="en-US" dirty="0" smtClean="0"/>
          </a:p>
        </p:txBody>
      </p:sp>
      <p:pic>
        <p:nvPicPr>
          <p:cNvPr id="6" name="Picture 5" descr="USC_Buildings_April2010_e_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514" y="1288574"/>
            <a:ext cx="2520926" cy="1678937"/>
          </a:xfrm>
          <a:prstGeom prst="rect">
            <a:avLst/>
          </a:prstGeom>
        </p:spPr>
      </p:pic>
      <p:pic>
        <p:nvPicPr>
          <p:cNvPr id="7" name="Picture 6" descr="USC_Buildings_April2010_e_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514" y="2967511"/>
            <a:ext cx="2520925" cy="1678937"/>
          </a:xfrm>
          <a:prstGeom prst="rect">
            <a:avLst/>
          </a:prstGeom>
        </p:spPr>
      </p:pic>
      <p:pic>
        <p:nvPicPr>
          <p:cNvPr id="9" name="Picture 8" descr="USC_Buildings_April2010_e_1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6213" y="4646448"/>
            <a:ext cx="2520925" cy="167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23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797"/>
          </a:xfrm>
        </p:spPr>
        <p:txBody>
          <a:bodyPr/>
          <a:lstStyle/>
          <a:p>
            <a:r>
              <a:rPr lang="en-US" sz="3600" dirty="0" smtClean="0">
                <a:solidFill>
                  <a:srgbClr val="800000"/>
                </a:solidFill>
              </a:rPr>
              <a:t>WBB Overview: Mechanics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333" y="1120221"/>
            <a:ext cx="5489158" cy="4525963"/>
          </a:xfrm>
        </p:spPr>
        <p:txBody>
          <a:bodyPr/>
          <a:lstStyle/>
          <a:p>
            <a:r>
              <a:rPr lang="en-US" sz="2400" dirty="0" smtClean="0"/>
              <a:t>Prolonged time in residence (1 year at each school) allows immersion and experience in the three major economic/cultural regions of</a:t>
            </a:r>
            <a:r>
              <a:rPr lang="en-US" sz="2400" dirty="0"/>
              <a:t> </a:t>
            </a:r>
            <a:r>
              <a:rPr lang="en-US" sz="2400" dirty="0" smtClean="0"/>
              <a:t>the world:</a:t>
            </a:r>
          </a:p>
          <a:p>
            <a:r>
              <a:rPr lang="en-US" sz="2400" dirty="0" smtClean="0"/>
              <a:t>Cohorted</a:t>
            </a:r>
          </a:p>
          <a:p>
            <a:r>
              <a:rPr lang="en-US" sz="2400" dirty="0" smtClean="0"/>
              <a:t>All instruction is in English </a:t>
            </a:r>
          </a:p>
          <a:p>
            <a:r>
              <a:rPr lang="en-US" sz="2400" dirty="0" smtClean="0"/>
              <a:t>Full business curriculum that fulfills the degree requirements of each school (no new program-specific courses added)</a:t>
            </a:r>
          </a:p>
          <a:p>
            <a:r>
              <a:rPr lang="en-US" sz="2400" dirty="0" smtClean="0"/>
              <a:t>Tuition</a:t>
            </a:r>
          </a:p>
          <a:p>
            <a:r>
              <a:rPr lang="en-US" sz="2400" dirty="0" smtClean="0"/>
              <a:t>Articulation agreements</a:t>
            </a:r>
          </a:p>
          <a:p>
            <a:r>
              <a:rPr lang="en-US" sz="2400" dirty="0" smtClean="0"/>
              <a:t>First cohort of 45 students started in Fall of 2013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491" y="2315741"/>
            <a:ext cx="3267529" cy="248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3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7115" y="243943"/>
            <a:ext cx="823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800000"/>
                </a:solidFill>
              </a:rPr>
              <a:t>WBB Overview: Process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1040" y="1097550"/>
            <a:ext cx="3356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Year 1 in LA at USC</a:t>
            </a:r>
          </a:p>
        </p:txBody>
      </p:sp>
      <p:pic>
        <p:nvPicPr>
          <p:cNvPr id="7" name="Picture 6" descr="LY3J09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898" y="890274"/>
            <a:ext cx="2405849" cy="1602296"/>
          </a:xfrm>
          <a:prstGeom prst="rect">
            <a:avLst/>
          </a:prstGeom>
        </p:spPr>
      </p:pic>
      <p:pic>
        <p:nvPicPr>
          <p:cNvPr id="8" name="Picture 7" descr="campus_sea.png"/>
          <p:cNvPicPr>
            <a:picLocks noChangeAspect="1"/>
          </p:cNvPicPr>
          <p:nvPr/>
        </p:nvPicPr>
        <p:blipFill>
          <a:blip r:embed="rId3"/>
          <a:srcRect l="5888" r="6018"/>
          <a:stretch>
            <a:fillRect/>
          </a:stretch>
        </p:blipFill>
        <p:spPr>
          <a:xfrm>
            <a:off x="2131876" y="2564018"/>
            <a:ext cx="5063991" cy="13534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5810" y="2033741"/>
            <a:ext cx="4539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Year 2 in Hong Kong </a:t>
            </a:r>
          </a:p>
          <a:p>
            <a:r>
              <a:rPr lang="en-US" sz="2400" dirty="0" smtClean="0"/>
              <a:t>at HKUST</a:t>
            </a:r>
          </a:p>
        </p:txBody>
      </p:sp>
      <p:pic>
        <p:nvPicPr>
          <p:cNvPr id="10" name="Picture 9" descr="Milan_ Galleria Vittorio Emanuele_070813MDNA00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375" y="4141062"/>
            <a:ext cx="2873226" cy="19154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39780" y="4302581"/>
            <a:ext cx="5220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Year 3 in Milan at Bocconi University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056546"/>
            <a:ext cx="8522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Year 4 students choose</a:t>
            </a:r>
          </a:p>
        </p:txBody>
      </p:sp>
    </p:spTree>
    <p:extLst>
      <p:ext uri="{BB962C8B-B14F-4D97-AF65-F5344CB8AC3E}">
        <p14:creationId xmlns:p14="http://schemas.microsoft.com/office/powerpoint/2010/main" val="3527905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43039"/>
            <a:ext cx="8229600" cy="743402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Lessons Learned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3088" y="1222485"/>
            <a:ext cx="5394628" cy="4525963"/>
          </a:xfrm>
        </p:spPr>
        <p:txBody>
          <a:bodyPr/>
          <a:lstStyle/>
          <a:p>
            <a:r>
              <a:rPr lang="en-US" sz="2800" dirty="0" smtClean="0"/>
              <a:t>Find the Right Partners: Compatibility is Key</a:t>
            </a:r>
          </a:p>
          <a:p>
            <a:pPr lvl="1"/>
            <a:r>
              <a:rPr lang="en-US" sz="2400" dirty="0" smtClean="0"/>
              <a:t>Similar in program stature</a:t>
            </a:r>
          </a:p>
          <a:p>
            <a:pPr lvl="1"/>
            <a:r>
              <a:rPr lang="en-US" sz="2400" dirty="0" smtClean="0"/>
              <a:t>Common values and goals </a:t>
            </a:r>
          </a:p>
          <a:p>
            <a:pPr lvl="1"/>
            <a:r>
              <a:rPr lang="en-US" sz="2400" dirty="0" smtClean="0"/>
              <a:t>Compatible curriculum </a:t>
            </a:r>
          </a:p>
          <a:p>
            <a:pPr lvl="1"/>
            <a:r>
              <a:rPr lang="en-US" sz="2400" dirty="0" smtClean="0"/>
              <a:t>Common understanding of </a:t>
            </a:r>
            <a:r>
              <a:rPr lang="en-US" sz="2400" dirty="0"/>
              <a:t>d</a:t>
            </a:r>
            <a:r>
              <a:rPr lang="en-US" sz="2400" dirty="0" smtClean="0"/>
              <a:t>esired </a:t>
            </a:r>
            <a:r>
              <a:rPr lang="en-US" sz="2400" dirty="0"/>
              <a:t>student </a:t>
            </a:r>
            <a:r>
              <a:rPr lang="en-US" sz="2400" dirty="0" smtClean="0"/>
              <a:t>experience </a:t>
            </a:r>
          </a:p>
          <a:p>
            <a:pPr lvl="1"/>
            <a:r>
              <a:rPr lang="en-US" sz="2400" dirty="0" smtClean="0"/>
              <a:t>Agreement on the type of student who will do well</a:t>
            </a:r>
          </a:p>
          <a:p>
            <a:pPr lvl="1"/>
            <a:r>
              <a:rPr lang="en-US" sz="2400" dirty="0" smtClean="0"/>
              <a:t>Willingness to be innovative and to compromise on policies and procedures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658" y="1510628"/>
            <a:ext cx="4288411" cy="166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75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93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Lessons Learned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94" y="1392737"/>
            <a:ext cx="5403399" cy="4525963"/>
          </a:xfrm>
        </p:spPr>
        <p:txBody>
          <a:bodyPr/>
          <a:lstStyle/>
          <a:p>
            <a:r>
              <a:rPr lang="en-US" sz="2800" dirty="0" smtClean="0"/>
              <a:t>Start with Agreed Upon Principles:</a:t>
            </a:r>
          </a:p>
          <a:p>
            <a:pPr lvl="1"/>
            <a:r>
              <a:rPr lang="en-US" sz="2400" dirty="0" smtClean="0"/>
              <a:t>Students are not USC or HKUST or Bocconi students; they are WBB students</a:t>
            </a:r>
          </a:p>
          <a:p>
            <a:pPr lvl="1"/>
            <a:r>
              <a:rPr lang="en-US" sz="2400" dirty="0" smtClean="0"/>
              <a:t>Won’t give up on academic standards</a:t>
            </a:r>
          </a:p>
          <a:p>
            <a:pPr lvl="1"/>
            <a:r>
              <a:rPr lang="en-US" sz="2400" dirty="0" smtClean="0"/>
              <a:t>Won’t give up on admissions rights</a:t>
            </a:r>
          </a:p>
          <a:p>
            <a:pPr lvl="1"/>
            <a:r>
              <a:rPr lang="en-US" sz="2400" dirty="0" smtClean="0"/>
              <a:t>Money should not impact where students spend their final year</a:t>
            </a:r>
          </a:p>
          <a:p>
            <a:pPr lvl="1"/>
            <a:r>
              <a:rPr lang="en-US" sz="2400" dirty="0" smtClean="0"/>
              <a:t>Need a program director and academic advisor at each school</a:t>
            </a:r>
          </a:p>
          <a:p>
            <a:pPr lvl="1"/>
            <a:r>
              <a:rPr lang="en-US" sz="2400" dirty="0" smtClean="0"/>
              <a:t>Need scholarship support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992" y="1791512"/>
            <a:ext cx="3286039" cy="218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44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0237"/>
            <a:ext cx="8229600" cy="743402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Lessons Learned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31582"/>
            <a:ext cx="5270121" cy="4525963"/>
          </a:xfrm>
        </p:spPr>
        <p:txBody>
          <a:bodyPr/>
          <a:lstStyle/>
          <a:p>
            <a:r>
              <a:rPr lang="en-US" dirty="0" smtClean="0"/>
              <a:t>Gain Commitment (fragile process)</a:t>
            </a:r>
          </a:p>
          <a:p>
            <a:pPr lvl="1"/>
            <a:r>
              <a:rPr lang="en-US" dirty="0"/>
              <a:t>From </a:t>
            </a:r>
            <a:r>
              <a:rPr lang="en-US" dirty="0" smtClean="0"/>
              <a:t>partners</a:t>
            </a:r>
            <a:endParaRPr lang="en-US" dirty="0"/>
          </a:p>
          <a:p>
            <a:pPr lvl="1"/>
            <a:r>
              <a:rPr lang="en-US" dirty="0" smtClean="0"/>
              <a:t>From the top (e.g., Dean, Provost, other key administrators)</a:t>
            </a:r>
          </a:p>
          <a:p>
            <a:pPr lvl="1"/>
            <a:r>
              <a:rPr lang="en-US" dirty="0" smtClean="0"/>
              <a:t>From external stakeholders (e.g., prospective employers)</a:t>
            </a:r>
          </a:p>
          <a:p>
            <a:pPr lvl="1"/>
            <a:r>
              <a:rPr lang="en-US" dirty="0" smtClean="0"/>
              <a:t>From internal stakeholders (program implementation)</a:t>
            </a:r>
          </a:p>
          <a:p>
            <a:pPr lvl="1"/>
            <a:r>
              <a:rPr lang="en-US" dirty="0" smtClean="0"/>
              <a:t>From prospective students </a:t>
            </a:r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128" y="1791511"/>
            <a:ext cx="3349660" cy="251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82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619</Words>
  <Application>Microsoft Macintosh PowerPoint</Application>
  <PresentationFormat>On-screen Show (4:3)</PresentationFormat>
  <Paragraphs>99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New Concept: Motivating Factors</vt:lpstr>
      <vt:lpstr>PowerPoint Presentation</vt:lpstr>
      <vt:lpstr>WBB Overview: Mechanics</vt:lpstr>
      <vt:lpstr>PowerPoint Presentation</vt:lpstr>
      <vt:lpstr>Lessons Learned</vt:lpstr>
      <vt:lpstr>Lessons Learned</vt:lpstr>
      <vt:lpstr>Lessons Learned</vt:lpstr>
      <vt:lpstr>Lessons Learned</vt:lpstr>
      <vt:lpstr>Lessons Learned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Advantages</dc:title>
  <dc:creator>MacInnis, Deborah</dc:creator>
  <cp:lastModifiedBy>Debbie MacInnis</cp:lastModifiedBy>
  <cp:revision>113</cp:revision>
  <dcterms:created xsi:type="dcterms:W3CDTF">2012-09-16T16:18:16Z</dcterms:created>
  <dcterms:modified xsi:type="dcterms:W3CDTF">2014-02-17T00:29:44Z</dcterms:modified>
</cp:coreProperties>
</file>