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11"/>
  </p:notesMasterIdLst>
  <p:sldIdLst>
    <p:sldId id="380" r:id="rId3"/>
    <p:sldId id="386" r:id="rId4"/>
    <p:sldId id="383" r:id="rId5"/>
    <p:sldId id="382" r:id="rId6"/>
    <p:sldId id="381" r:id="rId7"/>
    <p:sldId id="317" r:id="rId8"/>
    <p:sldId id="384" r:id="rId9"/>
    <p:sldId id="3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0033CC"/>
    <a:srgbClr val="FFE269"/>
    <a:srgbClr val="FFD525"/>
    <a:srgbClr val="FFCC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667" autoAdjust="0"/>
  </p:normalViewPr>
  <p:slideViewPr>
    <p:cSldViewPr>
      <p:cViewPr>
        <p:scale>
          <a:sx n="100" d="100"/>
          <a:sy n="100" d="100"/>
        </p:scale>
        <p:origin x="-660" y="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18E91B-7565-48ED-B40A-0F090A755B76}" type="datetimeFigureOut">
              <a:rPr lang="en-US" smtClean="0"/>
              <a:pPr/>
              <a:t>2/27/2014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9455A43-E893-4D14-9A52-22D10FCE4E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50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PT TemplateCOVER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BDF6-3271-4678-B2CA-4E791809385D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6575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4913" y="6356350"/>
            <a:ext cx="10985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B87DD-2D38-43DD-A0D1-CB92428E9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24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C99DE-47B7-485E-84B1-C5BFA554791F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045A1-D27D-4991-828C-65D561BFF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8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20E29-38E3-4641-B841-C82D69C11986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349E3-B7A7-47EE-A7BE-44FDA70FE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87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A2DDE-6D79-4E25-B3B3-2534D65B63B8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EC316-DC44-4F5C-8B31-6455A820A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15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PT TemplateCOVER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BDF6-3271-4678-B2CA-4E791809385D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6575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4913" y="6356350"/>
            <a:ext cx="10985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B87DD-2D38-43DD-A0D1-CB92428E9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2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33E8B-ABED-414C-B28F-4CD8466EC18F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40EC5-E98A-4600-A715-70F4E8B9A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48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468D5-6E00-40A0-B7EF-C4F36AE86787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0FD96-3B54-4122-ACBD-60DEC827F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58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199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199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9415A-A5FE-439E-8D79-C19EBB994920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02FA3-FB46-4DC7-AC59-73F217309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63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01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8994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01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8994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92294-F447-4818-9D96-AE297B0F8557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333DB-6091-422F-B005-3C86834F9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409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39C3F-9242-47D8-A5C1-01A30B6B22DC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A9A17-C8DE-4C61-BA77-E29A31050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4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43008-6958-4EA4-A3EA-B339CC181060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F605D-2B05-4BCF-937E-86BC73C42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42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33E8B-ABED-414C-B28F-4CD8466EC18F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40EC5-E98A-4600-A715-70F4E8B9A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917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1EB78-BE05-41C4-9D80-9F6E830CB3E9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9BD7E-DBF7-4CA5-9B89-78C28352D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773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EEA4-DBBC-435F-A267-9F1D465A77A4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C5E6E-36EC-4981-859E-AB076CC2F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024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C99DE-47B7-485E-84B1-C5BFA554791F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045A1-D27D-4991-828C-65D561BFF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81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20E29-38E3-4641-B841-C82D69C11986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349E3-B7A7-47EE-A7BE-44FDA70FE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76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A2DDE-6D79-4E25-B3B3-2534D65B63B8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EC316-DC44-4F5C-8B31-6455A820A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02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6000750"/>
            <a:ext cx="7467600" cy="568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 eaLnBrk="0" hangingPunct="0">
              <a:defRPr/>
            </a:pPr>
            <a:endParaRPr lang="en-US" sz="2400">
              <a:solidFill>
                <a:srgbClr val="D6D6D6"/>
              </a:solidFill>
            </a:endParaRPr>
          </a:p>
        </p:txBody>
      </p:sp>
      <p:pic>
        <p:nvPicPr>
          <p:cNvPr id="7" name="Picture 2" descr="COG_Logo_RG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00750"/>
            <a:ext cx="98425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COG_single_lin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6223000"/>
            <a:ext cx="2262188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1116630" y="1462593"/>
            <a:ext cx="7258062" cy="3998941"/>
          </a:xfrm>
          <a:prstGeom prst="rect">
            <a:avLst/>
          </a:prstGeom>
        </p:spPr>
        <p:txBody>
          <a:bodyPr vert="horz" lIns="0" tIns="0" rIns="0" bIns="0"/>
          <a:lstStyle>
            <a:lvl1pPr marL="274292" indent="-274292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  <a:defRPr sz="3200" kern="800" spc="70">
                <a:solidFill>
                  <a:schemeClr val="tx1"/>
                </a:solidFill>
              </a:defRPr>
            </a:lvl1pPr>
            <a:lvl2pPr marL="548583" indent="-274292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4"/>
              </a:buClr>
              <a:buFont typeface="Arial"/>
              <a:buChar char="•"/>
              <a:defRPr sz="2800" kern="800" spc="70">
                <a:solidFill>
                  <a:schemeClr val="accent3"/>
                </a:solidFill>
              </a:defRPr>
            </a:lvl2pPr>
            <a:lvl3pPr marL="731444" indent="-274292">
              <a:lnSpc>
                <a:spcPct val="100000"/>
              </a:lnSpc>
              <a:spcBef>
                <a:spcPts val="800"/>
              </a:spcBef>
              <a:buClr>
                <a:schemeClr val="accent4"/>
              </a:buClr>
              <a:buFont typeface="Arial"/>
              <a:buChar char="•"/>
              <a:defRPr sz="2400" kern="800" spc="70">
                <a:solidFill>
                  <a:schemeClr val="accent3"/>
                </a:solidFill>
              </a:defRPr>
            </a:lvl3pPr>
            <a:lvl4pPr indent="-152385">
              <a:lnSpc>
                <a:spcPts val="2250"/>
              </a:lnSpc>
              <a:spcBef>
                <a:spcPts val="0"/>
              </a:spcBef>
              <a:buClr>
                <a:schemeClr val="accent2"/>
              </a:buClr>
              <a:buFont typeface="Lucida Grande"/>
              <a:buChar char="■"/>
              <a:defRPr sz="1800" kern="800" spc="70">
                <a:solidFill>
                  <a:schemeClr val="accent3"/>
                </a:solidFill>
              </a:defRPr>
            </a:lvl4pPr>
            <a:lvl5pPr indent="-152385">
              <a:lnSpc>
                <a:spcPts val="2250"/>
              </a:lnSpc>
              <a:spcBef>
                <a:spcPts val="0"/>
              </a:spcBef>
              <a:buClr>
                <a:schemeClr val="accent2"/>
              </a:buClr>
              <a:buFont typeface="Lucida Grande"/>
              <a:buChar char="■"/>
              <a:defRPr sz="1800" kern="800" spc="7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8217963" y="6223000"/>
            <a:ext cx="2035814" cy="153888"/>
          </a:xfrm>
          <a:prstGeom prst="rect">
            <a:avLst/>
          </a:prstGeom>
        </p:spPr>
        <p:txBody>
          <a:bodyPr vert="horz" wrap="none" lIns="0" tIns="0" rIns="0" bIns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000" b="0" i="0" spc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700088" y="443205"/>
            <a:ext cx="8229600" cy="787119"/>
          </a:xfrm>
          <a:prstGeom prst="rect">
            <a:avLst/>
          </a:prstGeom>
        </p:spPr>
        <p:txBody>
          <a:bodyPr vert="horz" lIns="91430" tIns="45715" rIns="91430" bIns="45715"/>
          <a:lstStyle>
            <a:lvl1pPr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12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E3C8F41-2257-46C5-BD4F-3053BB7B3C73}" type="datetime1">
              <a:rPr 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prstClr val="white">
                    <a:lumMod val="95000"/>
                  </a:prstClr>
                </a:solidFill>
              </a:rPr>
              <a:t>© 2010 CHLA - All Rights Reserved</a:t>
            </a: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9ECF2D8-5065-4D28-BCC0-C0D6FD85C6F1}" type="slidenum">
              <a:rPr 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5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468D5-6E00-40A0-B7EF-C4F36AE86787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0FD96-3B54-4122-ACBD-60DEC827F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6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199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199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9415A-A5FE-439E-8D79-C19EBB994920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02FA3-FB46-4DC7-AC59-73F217309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7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01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8994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01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8994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92294-F447-4818-9D96-AE297B0F8557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333DB-6091-422F-B005-3C86834F9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501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39C3F-9242-47D8-A5C1-01A30B6B22DC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A9A17-C8DE-4C61-BA77-E29A31050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7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43008-6958-4EA4-A3EA-B339CC181060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F605D-2B05-4BCF-937E-86BC73C42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2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1EB78-BE05-41C4-9D80-9F6E830CB3E9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9BD7E-DBF7-4CA5-9B89-78C28352D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3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EEA4-DBBC-435F-A267-9F1D465A77A4}" type="datetime1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C5E6E-36EC-4981-859E-AB076CC2F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8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4788"/>
            <a:ext cx="82296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382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874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2F2F2"/>
                </a:solidFill>
                <a:latin typeface="Trebuchet MS" pitchFamily="34" charset="0"/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FD68B30-AB47-42C7-AA8D-C6732B74686D}" type="datetime1">
              <a:rPr lang="en-US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666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bg1">
                    <a:lumMod val="95000"/>
                  </a:schemeClr>
                </a:solidFill>
                <a:latin typeface="Trebuchet MS"/>
                <a:ea typeface="+mn-ea"/>
                <a:cs typeface="Trebuchet M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34125" y="6356350"/>
            <a:ext cx="10985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2F2F2"/>
                </a:solidFill>
                <a:latin typeface="Trebuchet MS" pitchFamily="34" charset="0"/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46CBE14-4FC2-4325-8566-59B6E2F80235}" type="slidenum">
              <a:rPr lang="en-US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F2F2F2"/>
          </a:solidFill>
          <a:latin typeface="Trebuchet MS"/>
          <a:ea typeface="ＭＳ Ｐゴシック" charset="-128"/>
          <a:cs typeface="Trebuchet M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Trebuchet MS" pitchFamily="34" charset="0"/>
          <a:ea typeface="ＭＳ Ｐゴシック" charset="-128"/>
          <a:cs typeface="Trebuchet MS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Trebuchet MS" pitchFamily="34" charset="0"/>
          <a:ea typeface="ＭＳ Ｐゴシック" charset="-128"/>
          <a:cs typeface="Trebuchet MS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Trebuchet MS" pitchFamily="34" charset="0"/>
          <a:ea typeface="ＭＳ Ｐゴシック" charset="-128"/>
          <a:cs typeface="Trebuchet MS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Trebuchet MS" pitchFamily="34" charset="0"/>
          <a:ea typeface="ＭＳ Ｐゴシック" charset="-128"/>
          <a:cs typeface="Trebuchet MS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Trebuchet MS" pitchFamily="34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Trebuchet MS" pitchFamily="34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Trebuchet MS" pitchFamily="34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Trebuchet MS" pitchFamily="34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376092"/>
          </a:solidFill>
          <a:latin typeface="Trebuchet MS"/>
          <a:ea typeface="ＭＳ Ｐゴシック" charset="-128"/>
          <a:cs typeface="Trebuchet M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376092"/>
          </a:solidFill>
          <a:latin typeface="Trebuchet MS"/>
          <a:ea typeface="ＭＳ Ｐゴシック" charset="-128"/>
          <a:cs typeface="Trebuchet M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376092"/>
          </a:solidFill>
          <a:latin typeface="Trebuchet MS"/>
          <a:ea typeface="ＭＳ Ｐゴシック" charset="-128"/>
          <a:cs typeface="Trebuchet M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376092"/>
          </a:solidFill>
          <a:latin typeface="Trebuchet MS"/>
          <a:ea typeface="ＭＳ Ｐゴシック" charset="-128"/>
          <a:cs typeface="Trebuchet M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376092"/>
          </a:solidFill>
          <a:latin typeface="Trebuchet MS"/>
          <a:ea typeface="ＭＳ Ｐゴシック" charset="-128"/>
          <a:cs typeface="Trebuchet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4788"/>
            <a:ext cx="822960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382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874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2F2F2"/>
                </a:solidFill>
                <a:latin typeface="Trebuchet MS" pitchFamily="34" charset="0"/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FD68B30-AB47-42C7-AA8D-C6732B74686D}" type="datetime1">
              <a:rPr lang="en-US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666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bg1">
                    <a:lumMod val="95000"/>
                  </a:schemeClr>
                </a:solidFill>
                <a:latin typeface="Trebuchet MS"/>
                <a:ea typeface="+mn-ea"/>
                <a:cs typeface="Trebuchet M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34125" y="6356350"/>
            <a:ext cx="10985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2F2F2"/>
                </a:solidFill>
                <a:latin typeface="Trebuchet MS" pitchFamily="34" charset="0"/>
                <a:ea typeface="ＭＳ Ｐゴシック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46CBE14-4FC2-4325-8566-59B6E2F80235}" type="slidenum">
              <a:rPr lang="en-US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3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F2F2F2"/>
          </a:solidFill>
          <a:latin typeface="Trebuchet MS"/>
          <a:ea typeface="ＭＳ Ｐゴシック" charset="-128"/>
          <a:cs typeface="Trebuchet M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Trebuchet MS" pitchFamily="34" charset="0"/>
          <a:ea typeface="ＭＳ Ｐゴシック" charset="-128"/>
          <a:cs typeface="Trebuchet MS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Trebuchet MS" pitchFamily="34" charset="0"/>
          <a:ea typeface="ＭＳ Ｐゴシック" charset="-128"/>
          <a:cs typeface="Trebuchet MS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Trebuchet MS" pitchFamily="34" charset="0"/>
          <a:ea typeface="ＭＳ Ｐゴシック" charset="-128"/>
          <a:cs typeface="Trebuchet MS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Trebuchet MS" pitchFamily="34" charset="0"/>
          <a:ea typeface="ＭＳ Ｐゴシック" charset="-128"/>
          <a:cs typeface="Trebuchet MS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Trebuchet MS" pitchFamily="34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Trebuchet MS" pitchFamily="34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Trebuchet MS" pitchFamily="34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200">
          <a:solidFill>
            <a:srgbClr val="F2F2F2"/>
          </a:solidFill>
          <a:latin typeface="Trebuchet MS" pitchFamily="34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376092"/>
          </a:solidFill>
          <a:latin typeface="Trebuchet MS"/>
          <a:ea typeface="ＭＳ Ｐゴシック" charset="-128"/>
          <a:cs typeface="Trebuchet M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376092"/>
          </a:solidFill>
          <a:latin typeface="Trebuchet MS"/>
          <a:ea typeface="ＭＳ Ｐゴシック" charset="-128"/>
          <a:cs typeface="Trebuchet M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376092"/>
          </a:solidFill>
          <a:latin typeface="Trebuchet MS"/>
          <a:ea typeface="ＭＳ Ｐゴシック" charset="-128"/>
          <a:cs typeface="Trebuchet M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376092"/>
          </a:solidFill>
          <a:latin typeface="Trebuchet MS"/>
          <a:ea typeface="ＭＳ Ｐゴシック" charset="-128"/>
          <a:cs typeface="Trebuchet M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376092"/>
          </a:solidFill>
          <a:latin typeface="Trebuchet MS"/>
          <a:ea typeface="ＭＳ Ｐゴシック" charset="-128"/>
          <a:cs typeface="Trebuchet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5948596"/>
            <a:ext cx="9143999" cy="9906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6096000"/>
            <a:ext cx="1066800" cy="58042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14400" y="685800"/>
            <a:ext cx="72390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990000"/>
                </a:solidFill>
              </a:rPr>
              <a:t>“GLOBAL MEDICAL RESEARCH: A WORK IN PROGRESS”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800" b="1" dirty="0" smtClean="0"/>
              <a:t>Stuart E. Siegel, MD</a:t>
            </a:r>
          </a:p>
          <a:p>
            <a:pPr algn="ctr"/>
            <a:r>
              <a:rPr lang="en-US" b="1" dirty="0" smtClean="0"/>
              <a:t>Director, Center for International Health</a:t>
            </a:r>
          </a:p>
          <a:p>
            <a:pPr algn="ctr"/>
            <a:r>
              <a:rPr lang="en-US" b="1" dirty="0" smtClean="0"/>
              <a:t>Children’s Hospital Los Angeles</a:t>
            </a:r>
          </a:p>
          <a:p>
            <a:pPr algn="ctr"/>
            <a:r>
              <a:rPr lang="en-US" b="1" dirty="0" smtClean="0"/>
              <a:t>Professor of Pediatrics, USC Keck School of Medicine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00" y="3657600"/>
            <a:ext cx="6477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</a:rPr>
              <a:t>Presented at:</a:t>
            </a:r>
          </a:p>
          <a:p>
            <a:pPr algn="ctr"/>
            <a:r>
              <a:rPr lang="en-US" sz="2200" b="1" dirty="0">
                <a:solidFill>
                  <a:schemeClr val="accent1">
                    <a:lumMod val="50000"/>
                  </a:schemeClr>
                </a:solidFill>
              </a:rPr>
              <a:t>2014 USC Provost – Faculty Senate retreat</a:t>
            </a:r>
            <a:endParaRPr lang="en-US" sz="2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February 28, 2014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2" name="Picture 4" descr="C:\Users\lwright\AppData\Local\Microsoft\Windows\Temporary Internet Files\Content.Outlook\JTCVXRLI\PrimShield-Word_SmallUseShield_CardOnBlac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134399"/>
            <a:ext cx="2480918" cy="72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25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1478652" y="314325"/>
            <a:ext cx="6186695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 dirty="0" smtClean="0">
                <a:solidFill>
                  <a:srgbClr val="990000"/>
                </a:solidFill>
              </a:rPr>
              <a:t>WHY GLOBAL MEDICAL RESEARCH?</a:t>
            </a:r>
            <a:endParaRPr lang="en-US" sz="3200" b="1" dirty="0">
              <a:solidFill>
                <a:srgbClr val="99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524000"/>
            <a:ext cx="7620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500" b="1" dirty="0" smtClean="0"/>
              <a:t>Larger Populations, Especially with Rare Diseases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500" b="1" dirty="0" smtClean="0"/>
              <a:t>Diverse Populations – Ethnicity, Environment, Cultures, Resources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500" b="1" dirty="0" smtClean="0"/>
              <a:t>Unique “Experiments of Nature”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500" b="1" dirty="0" smtClean="0"/>
              <a:t>Complimentary Scientific Expertise and Resources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500" b="1" dirty="0" smtClean="0"/>
              <a:t>Potential for Bigger, Broader Impact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500" b="1" dirty="0" smtClean="0"/>
              <a:t>“Bridge Building”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500" b="1" dirty="0" smtClean="0"/>
              <a:t>Larger Potential Funding Base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5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70575"/>
            <a:ext cx="914400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82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447117" y="132164"/>
            <a:ext cx="8114851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 dirty="0" smtClean="0">
                <a:solidFill>
                  <a:srgbClr val="990000"/>
                </a:solidFill>
              </a:rPr>
              <a:t>GLOBAL MEDICAL RESEARCH-KEYS TO SUCCESS</a:t>
            </a:r>
            <a:endParaRPr lang="en-US" sz="3200" b="1" dirty="0">
              <a:solidFill>
                <a:srgbClr val="99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4542" y="670421"/>
            <a:ext cx="7620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990000"/>
                </a:solidFill>
              </a:rPr>
              <a:t>INITIATION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Relationship Building – </a:t>
            </a:r>
            <a:r>
              <a:rPr lang="en-US" u="sng" dirty="0" smtClean="0"/>
              <a:t>Trust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Mutual Scientific/Academic Benefits – </a:t>
            </a:r>
            <a:r>
              <a:rPr lang="en-US" u="sng" dirty="0" smtClean="0"/>
              <a:t>Partnership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Good “Fit”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Strong Infrastructure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Seed Funding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Patience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sz="2000" b="1" u="sng" dirty="0" smtClean="0">
                <a:solidFill>
                  <a:srgbClr val="990000"/>
                </a:solidFill>
              </a:rPr>
              <a:t>SUSTAINING</a:t>
            </a:r>
            <a:endParaRPr lang="en-US" sz="2000" b="1" u="sng" dirty="0">
              <a:solidFill>
                <a:srgbClr val="99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Relationship Building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Understanding Each Other’s Environment</a:t>
            </a:r>
            <a:endParaRPr lang="en-US" u="sng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Continued Productivity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Value to Science, Society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Value to Students, Trainees, Program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Time Investment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Technology Support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Long-Term Funding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Patience and Persistence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70575"/>
            <a:ext cx="914400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350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447117" y="314325"/>
            <a:ext cx="7819321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 dirty="0" smtClean="0">
                <a:solidFill>
                  <a:srgbClr val="990000"/>
                </a:solidFill>
                <a:latin typeface="+mj-lt"/>
              </a:rPr>
              <a:t>CHALLENGES IN GLOBAL MEDICAL RESEARCH</a:t>
            </a:r>
            <a:endParaRPr lang="en-US" sz="3200" b="1" dirty="0">
              <a:solidFill>
                <a:srgbClr val="990000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2475" y="976928"/>
            <a:ext cx="7620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b="1" dirty="0" smtClean="0"/>
              <a:t>Cultural Standards </a:t>
            </a:r>
          </a:p>
          <a:p>
            <a:pPr marL="342900" indent="-342900">
              <a:buFont typeface="+mj-lt"/>
              <a:buAutoNum type="arabicPeriod"/>
            </a:pPr>
            <a:endParaRPr lang="en-US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/>
              <a:t>Language Skills</a:t>
            </a:r>
          </a:p>
          <a:p>
            <a:pPr marL="342900" indent="-342900">
              <a:buFont typeface="+mj-lt"/>
              <a:buAutoNum type="arabicPeriod"/>
            </a:pPr>
            <a:endParaRPr lang="en-US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/>
              <a:t>Governmental </a:t>
            </a:r>
            <a:r>
              <a:rPr lang="en-US" sz="2400" b="1" dirty="0"/>
              <a:t>a</a:t>
            </a:r>
            <a:r>
              <a:rPr lang="en-US" sz="2400" b="1" dirty="0" smtClean="0"/>
              <a:t>nd Institutional Regulations</a:t>
            </a:r>
          </a:p>
          <a:p>
            <a:pPr marL="342900" indent="-342900">
              <a:buFont typeface="+mj-lt"/>
              <a:buAutoNum type="arabicPeriod"/>
            </a:pPr>
            <a:endParaRPr lang="en-US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/>
              <a:t>Investigator </a:t>
            </a:r>
            <a:r>
              <a:rPr lang="en-US" sz="2400" b="1" dirty="0"/>
              <a:t>Training and </a:t>
            </a:r>
            <a:r>
              <a:rPr lang="en-US" sz="2400" b="1" dirty="0" smtClean="0"/>
              <a:t>Discipline</a:t>
            </a:r>
          </a:p>
          <a:p>
            <a:pPr marL="342900" indent="-342900">
              <a:buFont typeface="+mj-lt"/>
              <a:buAutoNum type="arabicPeriod"/>
            </a:pPr>
            <a:endParaRPr lang="en-US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/>
              <a:t>Infrastructure Support</a:t>
            </a:r>
          </a:p>
          <a:p>
            <a:pPr marL="342900" indent="-342900">
              <a:buFont typeface="+mj-lt"/>
              <a:buAutoNum type="arabicPeriod"/>
            </a:pPr>
            <a:endParaRPr lang="en-US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/>
              <a:t>Patient Access and Compliance</a:t>
            </a:r>
          </a:p>
          <a:p>
            <a:pPr marL="342900" indent="-342900">
              <a:buFont typeface="+mj-lt"/>
              <a:buAutoNum type="arabicPeriod"/>
            </a:pPr>
            <a:endParaRPr lang="en-US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 smtClean="0"/>
              <a:t>Funding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75336"/>
            <a:ext cx="914400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282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447117" y="314325"/>
            <a:ext cx="8230716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 dirty="0" smtClean="0">
                <a:solidFill>
                  <a:srgbClr val="990000"/>
                </a:solidFill>
              </a:rPr>
              <a:t>LEVELS OF GLOBAL RESEARCH COLLABORATION</a:t>
            </a:r>
            <a:endParaRPr lang="en-US" sz="3200" b="1" dirty="0">
              <a:solidFill>
                <a:srgbClr val="99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524000"/>
            <a:ext cx="7620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500" b="1" dirty="0"/>
              <a:t>Multi-National Research Organizations i.e. SIOP, COG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5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500" b="1" dirty="0" smtClean="0"/>
              <a:t>Inter-Institutional </a:t>
            </a:r>
            <a:r>
              <a:rPr lang="en-US" sz="2500" b="1" dirty="0"/>
              <a:t>and </a:t>
            </a:r>
            <a:r>
              <a:rPr lang="en-US" sz="2500" b="1" dirty="0" smtClean="0"/>
              <a:t>Consortia (i.e. TACL)</a:t>
            </a:r>
            <a:endParaRPr lang="en-US" sz="2500" b="1" dirty="0"/>
          </a:p>
          <a:p>
            <a:pPr marL="285750" indent="-285750">
              <a:buFont typeface="Arial" pitchFamily="34" charset="0"/>
              <a:buChar char="•"/>
            </a:pPr>
            <a:endParaRPr lang="en-US" sz="25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500" b="1" dirty="0" smtClean="0"/>
              <a:t>Project-Based (i.e. PLA General Hospital and Post Graduate Medical School)</a:t>
            </a:r>
            <a:endParaRPr lang="en-US" sz="25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70575"/>
            <a:ext cx="914400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378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1233488" y="314325"/>
            <a:ext cx="6694847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 dirty="0" smtClean="0">
                <a:solidFill>
                  <a:srgbClr val="990000"/>
                </a:solidFill>
              </a:rPr>
              <a:t>CHILDREN’S ONCOLOGY GROUP (COG)</a:t>
            </a:r>
            <a:endParaRPr lang="en-US" sz="3200" b="1" dirty="0">
              <a:solidFill>
                <a:srgbClr val="99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1295400"/>
            <a:ext cx="8763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U.S., Canada, plus select sites in Europe, Middle East, Australia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Strict </a:t>
            </a:r>
            <a:r>
              <a:rPr lang="en-US" sz="2400" b="1" dirty="0"/>
              <a:t>Membership </a:t>
            </a:r>
            <a:r>
              <a:rPr lang="en-US" sz="2400" b="1" dirty="0" smtClean="0"/>
              <a:t>Criteria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Phase I – III Clinical Trials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Electronic Web-Based Database and Communications</a:t>
            </a:r>
          </a:p>
          <a:p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Teleconference, Electronic and In-Person Meetings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Funding</a:t>
            </a:r>
            <a:endParaRPr lang="en-US" sz="2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0876"/>
            <a:ext cx="914400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158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152400" y="152400"/>
            <a:ext cx="8839200" cy="1243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2500" b="1" dirty="0" smtClean="0">
                <a:solidFill>
                  <a:srgbClr val="990000"/>
                </a:solidFill>
              </a:rPr>
              <a:t>CHLA PEDIATRIC ONCOLOGY COLLABORATIONS</a:t>
            </a:r>
          </a:p>
          <a:p>
            <a:pPr algn="ctr" eaLnBrk="0" hangingPunct="0"/>
            <a:r>
              <a:rPr lang="en-US" sz="2500" b="1" dirty="0" smtClean="0">
                <a:solidFill>
                  <a:srgbClr val="990000"/>
                </a:solidFill>
              </a:rPr>
              <a:t>WITH THE PLA GENERAL HOSPITAL AND POST GRADUATE MEDICAL SCHOOL</a:t>
            </a:r>
            <a:endParaRPr lang="en-US" sz="2500" b="1" dirty="0">
              <a:solidFill>
                <a:srgbClr val="99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0876"/>
            <a:ext cx="914400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103981" y="1295400"/>
            <a:ext cx="8936037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600" b="1" u="sng" dirty="0">
                <a:latin typeface="+mn-lt"/>
              </a:rPr>
              <a:t>1987</a:t>
            </a:r>
            <a:r>
              <a:rPr lang="en-US" sz="1600" b="1" dirty="0">
                <a:latin typeface="+mn-lt"/>
              </a:rPr>
              <a:t>-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</a:t>
            </a:r>
            <a:r>
              <a:rPr lang="en-US" sz="1600" b="1" baseline="30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ST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Delegation of U.S. Pediatric Oncologists (CCG) to PRC  (Hangzhou, China) (SES)</a:t>
            </a:r>
          </a:p>
          <a:p>
            <a:pPr eaLnBrk="1" hangingPunct="1"/>
            <a:endParaRPr lang="en-US" sz="1600" b="1" dirty="0">
              <a:solidFill>
                <a:schemeClr val="accent1"/>
              </a:solidFill>
              <a:latin typeface="+mn-lt"/>
            </a:endParaRPr>
          </a:p>
          <a:p>
            <a:pPr eaLnBrk="1" hangingPunct="1"/>
            <a:r>
              <a:rPr lang="en-US" sz="1600" b="1" u="sng" dirty="0">
                <a:latin typeface="+mn-lt"/>
              </a:rPr>
              <a:t>1987</a:t>
            </a:r>
            <a:r>
              <a:rPr lang="en-US" sz="1600" b="1" dirty="0">
                <a:latin typeface="+mn-lt"/>
              </a:rPr>
              <a:t>-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Initial Meetings with leadership of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the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General Hospital/Post Graduate Medical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School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of the People’s Liberation Army (PLA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) (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Beijing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)</a:t>
            </a:r>
          </a:p>
          <a:p>
            <a:pPr eaLnBrk="1" hangingPunct="1"/>
            <a:endParaRPr lang="en-US" sz="1600" b="1" dirty="0">
              <a:latin typeface="+mn-lt"/>
            </a:endParaRPr>
          </a:p>
          <a:p>
            <a:pPr eaLnBrk="1" hangingPunct="1"/>
            <a:r>
              <a:rPr lang="en-US" sz="1600" b="1" u="sng" dirty="0" smtClean="0">
                <a:latin typeface="+mn-lt"/>
              </a:rPr>
              <a:t>1990-Present- </a:t>
            </a:r>
            <a:r>
              <a:rPr lang="en-US" sz="1600" b="1" dirty="0" smtClean="0"/>
              <a:t> </a:t>
            </a:r>
            <a:endParaRPr lang="en-US" sz="1600" b="1" dirty="0"/>
          </a:p>
          <a:p>
            <a:pPr lvl="1" eaLnBrk="1" hangingPunct="1"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Multiple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educational exchange Research Fellowships, visits and Clinical </a:t>
            </a:r>
            <a:r>
              <a:rPr lang="en-US" sz="16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Observerships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with PLA General Hospital (and 9 other Chinese Pediatric Hem/</a:t>
            </a:r>
            <a:r>
              <a:rPr lang="en-US" sz="16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Onc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Programs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)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hangingPunct="1"/>
            <a:endParaRPr lang="en-US" sz="1600" b="1" dirty="0">
              <a:latin typeface="+mn-lt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Research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collaborations in </a:t>
            </a:r>
            <a:r>
              <a:rPr lang="en-US" sz="16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Neuroblastoma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Retinoblastoma</a:t>
            </a:r>
          </a:p>
          <a:p>
            <a:pPr eaLnBrk="1" hangingPunct="1"/>
            <a:endParaRPr lang="en-US" sz="1600" b="1" dirty="0">
              <a:latin typeface="+mn-lt"/>
            </a:endParaRPr>
          </a:p>
          <a:p>
            <a:pPr eaLnBrk="1" hangingPunct="1"/>
            <a:r>
              <a:rPr lang="en-US" sz="1600" b="1" u="sng" dirty="0">
                <a:latin typeface="+mn-lt"/>
              </a:rPr>
              <a:t>1997</a:t>
            </a:r>
            <a:r>
              <a:rPr lang="en-US" sz="1600" b="1" dirty="0">
                <a:latin typeface="+mn-lt"/>
              </a:rPr>
              <a:t>- 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SES awarded Honorary Professorship by PLA General Hospital/Post Graduate Medical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School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hangingPunct="1"/>
            <a:endParaRPr lang="en-US" sz="1600" b="1" dirty="0">
              <a:latin typeface="+mn-lt"/>
            </a:endParaRPr>
          </a:p>
          <a:p>
            <a:pPr eaLnBrk="1" hangingPunct="1"/>
            <a:r>
              <a:rPr lang="en-US" sz="1600" b="1" u="sng" dirty="0">
                <a:latin typeface="+mn-lt"/>
              </a:rPr>
              <a:t>1998</a:t>
            </a:r>
            <a:r>
              <a:rPr lang="en-US" sz="1600" b="1" dirty="0">
                <a:latin typeface="+mn-lt"/>
              </a:rPr>
              <a:t>-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Formal collaborative agreement for educational exchange in Pediatric Hem/</a:t>
            </a:r>
            <a:r>
              <a:rPr lang="en-US" sz="16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Onc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between PLA General Hospital and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CHLA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hangingPunct="1"/>
            <a:endParaRPr lang="en-US" sz="1600" dirty="0">
              <a:latin typeface="+mn-lt"/>
            </a:endParaRPr>
          </a:p>
          <a:p>
            <a:pPr eaLnBrk="1" hangingPunct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3719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4"/>
          <p:cNvSpPr>
            <a:spLocks noChangeArrowheads="1"/>
          </p:cNvSpPr>
          <p:nvPr/>
        </p:nvSpPr>
        <p:spPr bwMode="auto">
          <a:xfrm>
            <a:off x="485175" y="314324"/>
            <a:ext cx="1134799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800" b="1" dirty="0" err="1" smtClean="0">
                <a:solidFill>
                  <a:srgbClr val="990000"/>
                </a:solidFill>
              </a:rPr>
              <a:t>Cont</a:t>
            </a:r>
            <a:r>
              <a:rPr lang="en-US" sz="2800" b="1" dirty="0" smtClean="0">
                <a:solidFill>
                  <a:srgbClr val="990000"/>
                </a:solidFill>
              </a:rPr>
              <a:t>…</a:t>
            </a:r>
            <a:endParaRPr lang="en-US" sz="2800" b="1" dirty="0">
              <a:solidFill>
                <a:srgbClr val="99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0876"/>
            <a:ext cx="914400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228600" y="1066799"/>
            <a:ext cx="8534400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b="1" dirty="0"/>
          </a:p>
          <a:p>
            <a:pPr eaLnBrk="1" hangingPunct="1"/>
            <a:r>
              <a:rPr lang="en-US" sz="1600" b="1" u="sng" dirty="0">
                <a:latin typeface="+mn-lt"/>
              </a:rPr>
              <a:t>1999-</a:t>
            </a:r>
            <a:r>
              <a:rPr lang="en-US" sz="1600" b="1" dirty="0"/>
              <a:t>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Formal overall Institutional Collaborative Agreement between PLA General Hospital/Post Graduate Medical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School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and CHLA (1st with American institution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)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hangingPunct="1"/>
            <a:endParaRPr lang="en-US" sz="1600" b="1" u="sng" dirty="0">
              <a:latin typeface="+mn-lt"/>
            </a:endParaRPr>
          </a:p>
          <a:p>
            <a:pPr eaLnBrk="1" hangingPunct="1"/>
            <a:r>
              <a:rPr lang="en-US" sz="1600" b="1" u="sng" dirty="0" smtClean="0">
                <a:latin typeface="+mn-lt"/>
              </a:rPr>
              <a:t>2000-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SES awarded 1999 Prize of Friendship from PLA General Hospital/Post Graduate Medical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School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hangingPunct="1"/>
            <a:endParaRPr lang="en-US" b="1" u="sng" dirty="0" smtClean="0">
              <a:latin typeface="+mn-lt"/>
            </a:endParaRPr>
          </a:p>
          <a:p>
            <a:pPr eaLnBrk="1" hangingPunct="1"/>
            <a:r>
              <a:rPr lang="en-US" sz="1600" b="1" u="sng" dirty="0">
                <a:latin typeface="+mn-lt"/>
              </a:rPr>
              <a:t>2001-</a:t>
            </a:r>
            <a:r>
              <a:rPr lang="en-US" b="1" dirty="0" smtClean="0">
                <a:latin typeface="+mn-lt"/>
              </a:rPr>
              <a:t>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Visit of Leadership of PLA General Hospital/Post Graduate Medical Center to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CHLA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hangingPunct="1"/>
            <a:endParaRPr lang="en-US" b="1" dirty="0">
              <a:latin typeface="+mn-lt"/>
            </a:endParaRPr>
          </a:p>
          <a:p>
            <a:pPr eaLnBrk="1" hangingPunct="1"/>
            <a:r>
              <a:rPr lang="en-US" sz="1600" b="1" u="sng" dirty="0">
                <a:latin typeface="+mn-lt"/>
              </a:rPr>
              <a:t>October 2011-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CHLA approached to be collaborator in development of U.S.-Chinese Children’s Hospital at the Beijing International Medical City (BIMC), </a:t>
            </a:r>
            <a:r>
              <a:rPr lang="en-US" sz="1600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Tongzhou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District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hangingPunct="1"/>
            <a:endParaRPr lang="en-US" b="1" dirty="0">
              <a:latin typeface="+mn-lt"/>
            </a:endParaRPr>
          </a:p>
          <a:p>
            <a:pPr eaLnBrk="1" hangingPunct="1"/>
            <a:r>
              <a:rPr lang="en-US" sz="1600" b="1" u="sng" dirty="0">
                <a:latin typeface="+mn-lt"/>
              </a:rPr>
              <a:t>November 23, 2011 -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LOI signed between CHLA and Chinese partners for Children’s Hospital at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BIMC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hangingPunct="1"/>
            <a:endParaRPr lang="en-US" sz="1600" dirty="0"/>
          </a:p>
          <a:p>
            <a:pPr eaLnBrk="1" hangingPunct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2672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3407</TotalTime>
  <Words>458</Words>
  <Application>Microsoft Office PowerPoint</Application>
  <PresentationFormat>On-screen Show (4:3)</PresentationFormat>
  <Paragraphs>93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USC Health Science 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Barosh, Laurel</dc:creator>
  <cp:lastModifiedBy>Connie Roque</cp:lastModifiedBy>
  <cp:revision>191</cp:revision>
  <cp:lastPrinted>2014-02-28T00:06:54Z</cp:lastPrinted>
  <dcterms:created xsi:type="dcterms:W3CDTF">2013-07-01T19:05:48Z</dcterms:created>
  <dcterms:modified xsi:type="dcterms:W3CDTF">2014-02-28T00:44:58Z</dcterms:modified>
</cp:coreProperties>
</file>