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2874" y="-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431C0-987D-554A-B80B-5C2B2268DE06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06DCB-7F09-CB4A-8379-060DFFCE39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7469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06DCB-7F09-CB4A-8379-060DFFCE39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967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2/21/2014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2/21/2014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Global Research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Rhacel </a:t>
            </a:r>
            <a:r>
              <a:rPr lang="en-US" dirty="0" err="1" smtClean="0"/>
              <a:t>Parreñas</a:t>
            </a:r>
            <a:endParaRPr lang="en-US" dirty="0" smtClean="0"/>
          </a:p>
          <a:p>
            <a:r>
              <a:rPr lang="en-US" dirty="0" smtClean="0"/>
              <a:t>Professor of Sociology and Gender Studies</a:t>
            </a:r>
          </a:p>
          <a:p>
            <a:r>
              <a:rPr lang="en-US" dirty="0" smtClean="0"/>
              <a:t>Chair, Department of Sociology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589" y="6050354"/>
            <a:ext cx="6909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Presented at Provost - Academic Senate Retreat on “USC’s Global Enterprise: Opportunities and Engagement” February 28 – March 1, 2014, Fairmont Hotel, Santa Monica, CA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7761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study the labor migration of Filipinos and its social consequences</a:t>
            </a:r>
          </a:p>
          <a:p>
            <a:r>
              <a:rPr lang="en-US" dirty="0" smtClean="0"/>
              <a:t>Filipino migrant workers are located in 160+ destinations</a:t>
            </a:r>
          </a:p>
          <a:p>
            <a:r>
              <a:rPr lang="en-US" dirty="0" smtClean="0"/>
              <a:t>By 2011, approximately 4.5 million temporary contract workers</a:t>
            </a:r>
          </a:p>
          <a:p>
            <a:r>
              <a:rPr lang="en-US" dirty="0" smtClean="0"/>
              <a:t>Approximately 50 percent of migrant contract workers are women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03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Global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Italy and United States (1995-1996)</a:t>
            </a:r>
          </a:p>
          <a:p>
            <a:pPr marL="11430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Comparative </a:t>
            </a:r>
            <a:r>
              <a:rPr lang="en-US" i="1" dirty="0"/>
              <a:t>study of Filipino migrant domestic workers in Rome and Los Angeles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	Funding</a:t>
            </a:r>
            <a:r>
              <a:rPr lang="en-US" dirty="0"/>
              <a:t>: National Science Foundation Graduate Research </a:t>
            </a:r>
            <a:r>
              <a:rPr lang="en-US" dirty="0" smtClean="0"/>
              <a:t>Fellowship + 3 year non-	teaching fellowship from UC Berkeley</a:t>
            </a:r>
            <a:endParaRPr lang="en-US" dirty="0"/>
          </a:p>
          <a:p>
            <a:endParaRPr lang="en-US" dirty="0"/>
          </a:p>
          <a:p>
            <a:r>
              <a:rPr lang="en-US" dirty="0"/>
              <a:t>Philippines (1999-2000, 2001-2002)</a:t>
            </a:r>
          </a:p>
          <a:p>
            <a:pPr marL="114300" indent="0">
              <a:buNone/>
            </a:pPr>
            <a:r>
              <a:rPr lang="en-US" i="1" dirty="0" smtClean="0"/>
              <a:t>	A </a:t>
            </a:r>
            <a:r>
              <a:rPr lang="en-US" i="1" dirty="0"/>
              <a:t>gender comparative study on the lives </a:t>
            </a:r>
            <a:r>
              <a:rPr lang="en-US" i="1" dirty="0" smtClean="0"/>
              <a:t>of the </a:t>
            </a:r>
            <a:r>
              <a:rPr lang="en-US" i="1" dirty="0"/>
              <a:t>children of migrant workers who stay </a:t>
            </a:r>
            <a:r>
              <a:rPr lang="en-US" i="1" dirty="0" smtClean="0"/>
              <a:t>	behind </a:t>
            </a:r>
            <a:r>
              <a:rPr lang="en-US" i="1" dirty="0"/>
              <a:t>in the Philippines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	Funding</a:t>
            </a:r>
            <a:r>
              <a:rPr lang="en-US" dirty="0"/>
              <a:t>: UC President’s Postdoctoral Fellowship, Ford Foundation Postdoctoral </a:t>
            </a:r>
            <a:r>
              <a:rPr lang="en-US" dirty="0" smtClean="0"/>
              <a:t>	Fellowship </a:t>
            </a:r>
            <a:r>
              <a:rPr lang="en-US" dirty="0"/>
              <a:t>+ sabbatical from University of Wisconsin, Madison</a:t>
            </a:r>
          </a:p>
          <a:p>
            <a:endParaRPr lang="en-US" dirty="0"/>
          </a:p>
          <a:p>
            <a:r>
              <a:rPr lang="en-US" dirty="0"/>
              <a:t>Japan (2005-2006)</a:t>
            </a:r>
          </a:p>
          <a:p>
            <a:pPr marL="114300" indent="0">
              <a:buNone/>
            </a:pPr>
            <a:r>
              <a:rPr lang="en-US" i="1" dirty="0" smtClean="0"/>
              <a:t>	A </a:t>
            </a:r>
            <a:r>
              <a:rPr lang="en-US" i="1" dirty="0"/>
              <a:t>study on the labor and migration of Filipina hostesses in Tokyo’s nightlife industry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	Funding</a:t>
            </a:r>
            <a:r>
              <a:rPr lang="en-US" dirty="0"/>
              <a:t>: Visiting Professorship at </a:t>
            </a:r>
            <a:r>
              <a:rPr lang="en-US" dirty="0" err="1"/>
              <a:t>Ochanomizu</a:t>
            </a:r>
            <a:r>
              <a:rPr lang="en-US" dirty="0"/>
              <a:t> </a:t>
            </a:r>
            <a:r>
              <a:rPr lang="en-US" dirty="0" smtClean="0"/>
              <a:t>University </a:t>
            </a:r>
            <a:r>
              <a:rPr lang="en-US" dirty="0"/>
              <a:t>+ leave from University of </a:t>
            </a:r>
            <a:r>
              <a:rPr lang="en-US" dirty="0" smtClean="0"/>
              <a:t>	California</a:t>
            </a:r>
            <a:r>
              <a:rPr lang="en-US" dirty="0"/>
              <a:t>, Davis</a:t>
            </a:r>
          </a:p>
          <a:p>
            <a:endParaRPr lang="en-US" dirty="0"/>
          </a:p>
          <a:p>
            <a:r>
              <a:rPr lang="en-US" dirty="0"/>
              <a:t>United Arab Emirates and Singapore (2013-2017)</a:t>
            </a:r>
          </a:p>
          <a:p>
            <a:pPr marL="114300" indent="0">
              <a:buNone/>
            </a:pPr>
            <a:r>
              <a:rPr lang="en-US" i="1" dirty="0" smtClean="0"/>
              <a:t>	A </a:t>
            </a:r>
            <a:r>
              <a:rPr lang="en-US" i="1" dirty="0"/>
              <a:t>comparative study on the labor and migration of Filipino and Indonesian domestic </a:t>
            </a:r>
            <a:r>
              <a:rPr lang="en-US" i="1" dirty="0" smtClean="0"/>
              <a:t>	workers </a:t>
            </a:r>
            <a:r>
              <a:rPr lang="en-US" i="1" dirty="0"/>
              <a:t>in Dubai and Singapore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	Funding</a:t>
            </a:r>
            <a:r>
              <a:rPr lang="en-US" dirty="0"/>
              <a:t>: National Science Foundation (SES 1346750)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09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Visiting Professorships</a:t>
            </a:r>
          </a:p>
          <a:p>
            <a:r>
              <a:rPr lang="en-US" u="sng" dirty="0"/>
              <a:t>Non-Geographically Restrictive Postdoctoral Fellowships</a:t>
            </a:r>
            <a:r>
              <a:rPr lang="en-US" dirty="0"/>
              <a:t> </a:t>
            </a:r>
            <a:r>
              <a:rPr lang="en-US" dirty="0" smtClean="0"/>
              <a:t>(e.g. Fulbright </a:t>
            </a:r>
            <a:r>
              <a:rPr lang="en-US" dirty="0"/>
              <a:t>Hays Faculty Research Abroad Fellowship, Woodrow Wilson Career Enhancement, Ford Postdoctoral Fellowship)</a:t>
            </a:r>
          </a:p>
          <a:p>
            <a:r>
              <a:rPr lang="en-US" u="sng" dirty="0"/>
              <a:t>Grants</a:t>
            </a:r>
            <a:r>
              <a:rPr lang="en-US" dirty="0"/>
              <a:t> (e.g. </a:t>
            </a:r>
            <a:r>
              <a:rPr lang="en-US" dirty="0" smtClean="0"/>
              <a:t>NSF [International Office], </a:t>
            </a:r>
            <a:r>
              <a:rPr lang="en-US" dirty="0"/>
              <a:t>NIH, </a:t>
            </a:r>
            <a:r>
              <a:rPr lang="en-US" dirty="0" smtClean="0"/>
              <a:t>CDC, US Department of State,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003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Visiting Professorships and Invited Lectures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Visiting Professorships: </a:t>
            </a:r>
            <a:r>
              <a:rPr lang="en-US" u="sng" dirty="0"/>
              <a:t>Australia</a:t>
            </a:r>
            <a:r>
              <a:rPr lang="en-US" dirty="0"/>
              <a:t>, </a:t>
            </a:r>
            <a:r>
              <a:rPr lang="en-US" u="sng" dirty="0"/>
              <a:t>Japan</a:t>
            </a:r>
            <a:r>
              <a:rPr lang="en-US" dirty="0"/>
              <a:t>, </a:t>
            </a:r>
            <a:r>
              <a:rPr lang="en-US" u="sng" dirty="0"/>
              <a:t>Brazil</a:t>
            </a:r>
            <a:r>
              <a:rPr lang="en-US" dirty="0"/>
              <a:t>, Switzerland (declined), Israel, </a:t>
            </a:r>
            <a:r>
              <a:rPr lang="en-US" dirty="0" smtClean="0"/>
              <a:t>South </a:t>
            </a:r>
            <a:r>
              <a:rPr lang="en-US" dirty="0"/>
              <a:t>Korea</a:t>
            </a:r>
          </a:p>
          <a:p>
            <a:endParaRPr lang="en-US" dirty="0"/>
          </a:p>
          <a:p>
            <a:r>
              <a:rPr lang="en-US" dirty="0"/>
              <a:t>Invited Lectures: Australia, Philippines, South Korea, Japan, India, Singapore, Canada, Brazil, </a:t>
            </a:r>
            <a:r>
              <a:rPr lang="en-US" smtClean="0"/>
              <a:t>Iceland, Denmark</a:t>
            </a:r>
            <a:r>
              <a:rPr lang="en-US" dirty="0"/>
              <a:t>, Sweden, Switzerland, Italy, England, Spain, Germany, France, Greece, Poland.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75270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 dirty="0"/>
              <a:t>How can USC situate itself in the global circuit of knowledge exchange?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</a:t>
            </a:r>
            <a:r>
              <a:rPr lang="en-US" dirty="0"/>
              <a:t>Week Visiting Professorships for Foreign Scholars at USC</a:t>
            </a:r>
          </a:p>
          <a:p>
            <a:r>
              <a:rPr lang="en-US" dirty="0" smtClean="0"/>
              <a:t>Provide </a:t>
            </a:r>
            <a:r>
              <a:rPr lang="en-US" dirty="0"/>
              <a:t>Nominal Research Support to Faculty who sponsor Postdoctoral Fellows from abroad (e.g. Marie </a:t>
            </a:r>
            <a:r>
              <a:rPr lang="en-US" dirty="0" smtClean="0"/>
              <a:t>Curie [EU], SSHRC [Canada], Fulbright, Sao Paolo Research Foundation [Brazil]) </a:t>
            </a:r>
            <a:endParaRPr lang="en-US" dirty="0"/>
          </a:p>
          <a:p>
            <a:r>
              <a:rPr lang="en-US" dirty="0" smtClean="0"/>
              <a:t>Encourage </a:t>
            </a:r>
            <a:r>
              <a:rPr lang="en-US" dirty="0"/>
              <a:t>Pursuit of International Scholarship thru Internal Grants </a:t>
            </a:r>
          </a:p>
          <a:p>
            <a:r>
              <a:rPr lang="en-US" dirty="0" smtClean="0"/>
              <a:t>Encourage Faculty Participation </a:t>
            </a:r>
            <a:r>
              <a:rPr lang="en-US" dirty="0"/>
              <a:t>in International Professional </a:t>
            </a:r>
            <a:r>
              <a:rPr lang="en-US" dirty="0" smtClean="0"/>
              <a:t>Conferences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05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Collaborations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examples:</a:t>
            </a:r>
          </a:p>
          <a:p>
            <a:r>
              <a:rPr lang="en-US" dirty="0"/>
              <a:t>Invitation to conduct workshop on “Intimate Labor in Asia” from faculty in University of </a:t>
            </a:r>
            <a:r>
              <a:rPr lang="en-US" dirty="0" smtClean="0"/>
              <a:t>Toronto</a:t>
            </a:r>
          </a:p>
          <a:p>
            <a:r>
              <a:rPr lang="en-US" dirty="0"/>
              <a:t>Invitation to establish a visiting professor exchange program with the Johannes Gutenberg University in Mainz, </a:t>
            </a:r>
            <a:r>
              <a:rPr lang="en-US" dirty="0" smtClean="0"/>
              <a:t>Germany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9479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Future Priorities for Encouraging Global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Continue to conduct international research  </a:t>
            </a:r>
            <a:endParaRPr lang="en-US" dirty="0" smtClean="0"/>
          </a:p>
          <a:p>
            <a:pPr lvl="0"/>
            <a:r>
              <a:rPr lang="en-US" dirty="0" smtClean="0"/>
              <a:t>Encourage </a:t>
            </a:r>
            <a:r>
              <a:rPr lang="en-US" dirty="0"/>
              <a:t>PhD students to pursue international </a:t>
            </a:r>
            <a:r>
              <a:rPr lang="en-US" dirty="0" smtClean="0"/>
              <a:t>research</a:t>
            </a:r>
          </a:p>
          <a:p>
            <a:pPr lvl="0"/>
            <a:r>
              <a:rPr lang="en-US" smtClean="0"/>
              <a:t>Encourage </a:t>
            </a:r>
            <a:r>
              <a:rPr lang="en-US" dirty="0"/>
              <a:t>administration to provide small grants for international collaborations (e.g. joint conferences, workshops, </a:t>
            </a:r>
            <a:r>
              <a:rPr lang="en-US" dirty="0" smtClean="0"/>
              <a:t>one week visiting professorships, etc.)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4382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59</TotalTime>
  <Words>362</Words>
  <Application>Microsoft Office PowerPoint</Application>
  <PresentationFormat>On-screen Show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My Global Research</vt:lpstr>
      <vt:lpstr>My Research</vt:lpstr>
      <vt:lpstr>My Global Research</vt:lpstr>
      <vt:lpstr>Funding Sources</vt:lpstr>
      <vt:lpstr>Visiting Professorships and Invited Lectures </vt:lpstr>
      <vt:lpstr>How can USC situate itself in the global circuit of knowledge exchange? </vt:lpstr>
      <vt:lpstr>International Collaborations</vt:lpstr>
      <vt:lpstr>My Future Priorities for Encouraging Global Research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Global Research</dc:title>
  <dc:creator>Rhacel Parrenas</dc:creator>
  <cp:lastModifiedBy>connie</cp:lastModifiedBy>
  <cp:revision>21</cp:revision>
  <dcterms:created xsi:type="dcterms:W3CDTF">2014-02-20T20:18:35Z</dcterms:created>
  <dcterms:modified xsi:type="dcterms:W3CDTF">2014-02-21T20:13:48Z</dcterms:modified>
</cp:coreProperties>
</file>