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88" r:id="rId3"/>
  </p:sldMasterIdLst>
  <p:notesMasterIdLst>
    <p:notesMasterId r:id="rId16"/>
  </p:notesMasterIdLst>
  <p:handoutMasterIdLst>
    <p:handoutMasterId r:id="rId17"/>
  </p:handoutMasterIdLst>
  <p:sldIdLst>
    <p:sldId id="259" r:id="rId4"/>
    <p:sldId id="285" r:id="rId5"/>
    <p:sldId id="274" r:id="rId6"/>
    <p:sldId id="275" r:id="rId7"/>
    <p:sldId id="280" r:id="rId8"/>
    <p:sldId id="282" r:id="rId9"/>
    <p:sldId id="286" r:id="rId10"/>
    <p:sldId id="287" r:id="rId11"/>
    <p:sldId id="291" r:id="rId12"/>
    <p:sldId id="290" r:id="rId13"/>
    <p:sldId id="289" r:id="rId14"/>
    <p:sldId id="292" r:id="rId1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dace House" initials="ch" lastIdx="8" clrIdx="0"/>
  <p:cmAuthor id="1" name="camillil" initials="c" lastIdx="3" clrIdx="1"/>
  <p:cmAuthor id="2" name="Kelly Goulis" initials="K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2136" y="-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iras\Downloads\Initial_Report%20(19).csv"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5129636920385"/>
          <c:y val="0.118055453824086"/>
          <c:w val="0.508518482064742"/>
          <c:h val="0.709560672648477"/>
        </c:manualLayout>
      </c:layout>
      <c:radarChart>
        <c:radarStyle val="marker"/>
        <c:varyColors val="0"/>
        <c:ser>
          <c:idx val="0"/>
          <c:order val="0"/>
          <c:tx>
            <c:strRef>
              <c:f>'Initial_Report (19)'!$C$1</c:f>
              <c:strCache>
                <c:ptCount val="1"/>
                <c:pt idx="0">
                  <c:v>Very Unimportant</c:v>
                </c:pt>
              </c:strCache>
            </c:strRef>
          </c:tx>
          <c:spPr>
            <a:ln>
              <a:solidFill>
                <a:srgbClr val="FFFF00"/>
              </a:solidFill>
            </a:ln>
          </c:spPr>
          <c:marker>
            <c:symbol val="none"/>
          </c:marker>
          <c:cat>
            <c:strRef>
              <c:f>'Initial_Report (19)'!$B$2:$B$11</c:f>
              <c:strCache>
                <c:ptCount val="10"/>
                <c:pt idx="0">
                  <c:v>Expand your knowledge of local, national, and world problems</c:v>
                </c:pt>
                <c:pt idx="1">
                  <c:v>Meet and learn how to get along with different kinds of people</c:v>
                </c:pt>
                <c:pt idx="2">
                  <c:v>Develop leadership skills</c:v>
                </c:pt>
                <c:pt idx="3">
                  <c:v>Develop independence/self reliance</c:v>
                </c:pt>
                <c:pt idx="4">
                  <c:v>Increase your ability to be flexible/adapt to changing circumstances</c:v>
                </c:pt>
                <c:pt idx="5">
                  <c:v>Increase your ability to learn on your own</c:v>
                </c:pt>
                <c:pt idx="6">
                  <c:v>Prepare for additional degree(s)</c:v>
                </c:pt>
                <c:pt idx="7">
                  <c:v>Develop skills that will allow me to earn a high income</c:v>
                </c:pt>
                <c:pt idx="8">
                  <c:v>Satisfy expectations of others</c:v>
                </c:pt>
                <c:pt idx="9">
                  <c:v>Develop a better way of communicating your ideas</c:v>
                </c:pt>
              </c:strCache>
            </c:strRef>
          </c:cat>
          <c:val>
            <c:numRef>
              <c:f>'Initial_Report (19)'!$C$2:$C$11</c:f>
              <c:numCache>
                <c:formatCode>General</c:formatCode>
                <c:ptCount val="10"/>
                <c:pt idx="0">
                  <c:v>0.066759388038943</c:v>
                </c:pt>
                <c:pt idx="1">
                  <c:v>0.0653685674547983</c:v>
                </c:pt>
                <c:pt idx="2">
                  <c:v>0.0639777468706537</c:v>
                </c:pt>
                <c:pt idx="3">
                  <c:v>0.0639777468706537</c:v>
                </c:pt>
                <c:pt idx="4">
                  <c:v>0.062586926286509</c:v>
                </c:pt>
                <c:pt idx="5">
                  <c:v>0.0737134909596662</c:v>
                </c:pt>
                <c:pt idx="6">
                  <c:v>0.086230876216968</c:v>
                </c:pt>
                <c:pt idx="7">
                  <c:v>0.0681502086230876</c:v>
                </c:pt>
                <c:pt idx="8">
                  <c:v>0.0723226703755216</c:v>
                </c:pt>
                <c:pt idx="9">
                  <c:v>0.0653685674547983</c:v>
                </c:pt>
              </c:numCache>
            </c:numRef>
          </c:val>
        </c:ser>
        <c:ser>
          <c:idx val="1"/>
          <c:order val="1"/>
          <c:tx>
            <c:strRef>
              <c:f>'Initial_Report (19)'!$D$1</c:f>
              <c:strCache>
                <c:ptCount val="1"/>
                <c:pt idx="0">
                  <c:v>Somewhat Unimportant</c:v>
                </c:pt>
              </c:strCache>
            </c:strRef>
          </c:tx>
          <c:spPr>
            <a:ln>
              <a:solidFill>
                <a:srgbClr val="FFC000"/>
              </a:solidFill>
            </a:ln>
          </c:spPr>
          <c:marker>
            <c:symbol val="none"/>
          </c:marker>
          <c:cat>
            <c:strRef>
              <c:f>'Initial_Report (19)'!$B$2:$B$11</c:f>
              <c:strCache>
                <c:ptCount val="10"/>
                <c:pt idx="0">
                  <c:v>Expand your knowledge of local, national, and world problems</c:v>
                </c:pt>
                <c:pt idx="1">
                  <c:v>Meet and learn how to get along with different kinds of people</c:v>
                </c:pt>
                <c:pt idx="2">
                  <c:v>Develop leadership skills</c:v>
                </c:pt>
                <c:pt idx="3">
                  <c:v>Develop independence/self reliance</c:v>
                </c:pt>
                <c:pt idx="4">
                  <c:v>Increase your ability to be flexible/adapt to changing circumstances</c:v>
                </c:pt>
                <c:pt idx="5">
                  <c:v>Increase your ability to learn on your own</c:v>
                </c:pt>
                <c:pt idx="6">
                  <c:v>Prepare for additional degree(s)</c:v>
                </c:pt>
                <c:pt idx="7">
                  <c:v>Develop skills that will allow me to earn a high income</c:v>
                </c:pt>
                <c:pt idx="8">
                  <c:v>Satisfy expectations of others</c:v>
                </c:pt>
                <c:pt idx="9">
                  <c:v>Develop a better way of communicating your ideas</c:v>
                </c:pt>
              </c:strCache>
            </c:strRef>
          </c:cat>
          <c:val>
            <c:numRef>
              <c:f>'Initial_Report (19)'!$D$2:$D$11</c:f>
              <c:numCache>
                <c:formatCode>General</c:formatCode>
                <c:ptCount val="10"/>
                <c:pt idx="0">
                  <c:v>0.0611961057023644</c:v>
                </c:pt>
                <c:pt idx="1">
                  <c:v>0.0389429763560501</c:v>
                </c:pt>
                <c:pt idx="2">
                  <c:v>0.0542420027816412</c:v>
                </c:pt>
                <c:pt idx="3">
                  <c:v>0.0347705146036161</c:v>
                </c:pt>
                <c:pt idx="4">
                  <c:v>0.0417246175243394</c:v>
                </c:pt>
                <c:pt idx="5">
                  <c:v>0.023643949930459</c:v>
                </c:pt>
                <c:pt idx="6">
                  <c:v>0.114047287899861</c:v>
                </c:pt>
                <c:pt idx="7">
                  <c:v>0.0319888734353268</c:v>
                </c:pt>
                <c:pt idx="8">
                  <c:v>0.0973574408901252</c:v>
                </c:pt>
                <c:pt idx="9">
                  <c:v>0.0389429763560501</c:v>
                </c:pt>
              </c:numCache>
            </c:numRef>
          </c:val>
        </c:ser>
        <c:ser>
          <c:idx val="2"/>
          <c:order val="2"/>
          <c:tx>
            <c:strRef>
              <c:f>'Initial_Report (19)'!$E$1</c:f>
              <c:strCache>
                <c:ptCount val="1"/>
                <c:pt idx="0">
                  <c:v>Neutral</c:v>
                </c:pt>
              </c:strCache>
            </c:strRef>
          </c:tx>
          <c:spPr>
            <a:ln cmpd="thickThin">
              <a:solidFill>
                <a:schemeClr val="accent4">
                  <a:lumMod val="50000"/>
                </a:schemeClr>
              </a:solidFill>
            </a:ln>
          </c:spPr>
          <c:marker>
            <c:symbol val="none"/>
          </c:marker>
          <c:cat>
            <c:strRef>
              <c:f>'Initial_Report (19)'!$B$2:$B$11</c:f>
              <c:strCache>
                <c:ptCount val="10"/>
                <c:pt idx="0">
                  <c:v>Expand your knowledge of local, national, and world problems</c:v>
                </c:pt>
                <c:pt idx="1">
                  <c:v>Meet and learn how to get along with different kinds of people</c:v>
                </c:pt>
                <c:pt idx="2">
                  <c:v>Develop leadership skills</c:v>
                </c:pt>
                <c:pt idx="3">
                  <c:v>Develop independence/self reliance</c:v>
                </c:pt>
                <c:pt idx="4">
                  <c:v>Increase your ability to be flexible/adapt to changing circumstances</c:v>
                </c:pt>
                <c:pt idx="5">
                  <c:v>Increase your ability to learn on your own</c:v>
                </c:pt>
                <c:pt idx="6">
                  <c:v>Prepare for additional degree(s)</c:v>
                </c:pt>
                <c:pt idx="7">
                  <c:v>Develop skills that will allow me to earn a high income</c:v>
                </c:pt>
                <c:pt idx="8">
                  <c:v>Satisfy expectations of others</c:v>
                </c:pt>
                <c:pt idx="9">
                  <c:v>Develop a better way of communicating your ideas</c:v>
                </c:pt>
              </c:strCache>
            </c:strRef>
          </c:cat>
          <c:val>
            <c:numRef>
              <c:f>'Initial_Report (19)'!$E$2:$E$11</c:f>
              <c:numCache>
                <c:formatCode>General</c:formatCode>
                <c:ptCount val="10"/>
                <c:pt idx="0">
                  <c:v>0.196105702364395</c:v>
                </c:pt>
                <c:pt idx="1">
                  <c:v>0.132127955493741</c:v>
                </c:pt>
                <c:pt idx="2">
                  <c:v>0.166898470097357</c:v>
                </c:pt>
                <c:pt idx="3">
                  <c:v>0.0834492350486787</c:v>
                </c:pt>
                <c:pt idx="4">
                  <c:v>0.0723226703755216</c:v>
                </c:pt>
                <c:pt idx="5">
                  <c:v>0.0751043115438109</c:v>
                </c:pt>
                <c:pt idx="6">
                  <c:v>0.289290681502086</c:v>
                </c:pt>
                <c:pt idx="7">
                  <c:v>0.0876216968011127</c:v>
                </c:pt>
                <c:pt idx="8">
                  <c:v>0.230876216968011</c:v>
                </c:pt>
                <c:pt idx="9">
                  <c:v>0.0848400556328234</c:v>
                </c:pt>
              </c:numCache>
            </c:numRef>
          </c:val>
        </c:ser>
        <c:ser>
          <c:idx val="3"/>
          <c:order val="3"/>
          <c:tx>
            <c:strRef>
              <c:f>'Initial_Report (19)'!$F$1</c:f>
              <c:strCache>
                <c:ptCount val="1"/>
                <c:pt idx="0">
                  <c:v>Somewhat Important</c:v>
                </c:pt>
              </c:strCache>
            </c:strRef>
          </c:tx>
          <c:spPr>
            <a:ln>
              <a:solidFill>
                <a:srgbClr val="92D050"/>
              </a:solidFill>
            </a:ln>
          </c:spPr>
          <c:marker>
            <c:symbol val="none"/>
          </c:marker>
          <c:cat>
            <c:strRef>
              <c:f>'Initial_Report (19)'!$B$2:$B$11</c:f>
              <c:strCache>
                <c:ptCount val="10"/>
                <c:pt idx="0">
                  <c:v>Expand your knowledge of local, national, and world problems</c:v>
                </c:pt>
                <c:pt idx="1">
                  <c:v>Meet and learn how to get along with different kinds of people</c:v>
                </c:pt>
                <c:pt idx="2">
                  <c:v>Develop leadership skills</c:v>
                </c:pt>
                <c:pt idx="3">
                  <c:v>Develop independence/self reliance</c:v>
                </c:pt>
                <c:pt idx="4">
                  <c:v>Increase your ability to be flexible/adapt to changing circumstances</c:v>
                </c:pt>
                <c:pt idx="5">
                  <c:v>Increase your ability to learn on your own</c:v>
                </c:pt>
                <c:pt idx="6">
                  <c:v>Prepare for additional degree(s)</c:v>
                </c:pt>
                <c:pt idx="7">
                  <c:v>Develop skills that will allow me to earn a high income</c:v>
                </c:pt>
                <c:pt idx="8">
                  <c:v>Satisfy expectations of others</c:v>
                </c:pt>
                <c:pt idx="9">
                  <c:v>Develop a better way of communicating your ideas</c:v>
                </c:pt>
              </c:strCache>
            </c:strRef>
          </c:cat>
          <c:val>
            <c:numRef>
              <c:f>'Initial_Report (19)'!$F$2:$F$11</c:f>
              <c:numCache>
                <c:formatCode>General</c:formatCode>
                <c:ptCount val="10"/>
                <c:pt idx="0">
                  <c:v>0.35326842837274</c:v>
                </c:pt>
                <c:pt idx="1">
                  <c:v>0.336578581363004</c:v>
                </c:pt>
                <c:pt idx="2">
                  <c:v>0.269819193324061</c:v>
                </c:pt>
                <c:pt idx="3">
                  <c:v>0.212795549374131</c:v>
                </c:pt>
                <c:pt idx="4">
                  <c:v>0.246175243393602</c:v>
                </c:pt>
                <c:pt idx="5">
                  <c:v>0.218358831710709</c:v>
                </c:pt>
                <c:pt idx="6">
                  <c:v>0.273991655076495</c:v>
                </c:pt>
                <c:pt idx="7">
                  <c:v>0.278164116828929</c:v>
                </c:pt>
                <c:pt idx="8">
                  <c:v>0.333796940194715</c:v>
                </c:pt>
                <c:pt idx="9">
                  <c:v>0.289290681502086</c:v>
                </c:pt>
              </c:numCache>
            </c:numRef>
          </c:val>
        </c:ser>
        <c:ser>
          <c:idx val="4"/>
          <c:order val="4"/>
          <c:tx>
            <c:strRef>
              <c:f>'Initial_Report (19)'!$G$1</c:f>
              <c:strCache>
                <c:ptCount val="1"/>
                <c:pt idx="0">
                  <c:v>Very Important</c:v>
                </c:pt>
              </c:strCache>
            </c:strRef>
          </c:tx>
          <c:spPr>
            <a:ln>
              <a:solidFill>
                <a:srgbClr val="00B050"/>
              </a:solidFill>
            </a:ln>
          </c:spPr>
          <c:marker>
            <c:symbol val="none"/>
          </c:marker>
          <c:cat>
            <c:strRef>
              <c:f>'Initial_Report (19)'!$B$2:$B$11</c:f>
              <c:strCache>
                <c:ptCount val="10"/>
                <c:pt idx="0">
                  <c:v>Expand your knowledge of local, national, and world problems</c:v>
                </c:pt>
                <c:pt idx="1">
                  <c:v>Meet and learn how to get along with different kinds of people</c:v>
                </c:pt>
                <c:pt idx="2">
                  <c:v>Develop leadership skills</c:v>
                </c:pt>
                <c:pt idx="3">
                  <c:v>Develop independence/self reliance</c:v>
                </c:pt>
                <c:pt idx="4">
                  <c:v>Increase your ability to be flexible/adapt to changing circumstances</c:v>
                </c:pt>
                <c:pt idx="5">
                  <c:v>Increase your ability to learn on your own</c:v>
                </c:pt>
                <c:pt idx="6">
                  <c:v>Prepare for additional degree(s)</c:v>
                </c:pt>
                <c:pt idx="7">
                  <c:v>Develop skills that will allow me to earn a high income</c:v>
                </c:pt>
                <c:pt idx="8">
                  <c:v>Satisfy expectations of others</c:v>
                </c:pt>
                <c:pt idx="9">
                  <c:v>Develop a better way of communicating your ideas</c:v>
                </c:pt>
              </c:strCache>
            </c:strRef>
          </c:cat>
          <c:val>
            <c:numRef>
              <c:f>'Initial_Report (19)'!$G$2:$G$11</c:f>
              <c:numCache>
                <c:formatCode>General</c:formatCode>
                <c:ptCount val="10"/>
                <c:pt idx="0">
                  <c:v>0.322670375521558</c:v>
                </c:pt>
                <c:pt idx="1">
                  <c:v>0.426981919332406</c:v>
                </c:pt>
                <c:pt idx="2">
                  <c:v>0.445062586926287</c:v>
                </c:pt>
                <c:pt idx="3">
                  <c:v>0.605006954102921</c:v>
                </c:pt>
                <c:pt idx="4">
                  <c:v>0.577190542420028</c:v>
                </c:pt>
                <c:pt idx="5">
                  <c:v>0.609179415855355</c:v>
                </c:pt>
                <c:pt idx="6">
                  <c:v>0.23643949930459</c:v>
                </c:pt>
                <c:pt idx="7">
                  <c:v>0.534075104311544</c:v>
                </c:pt>
                <c:pt idx="8">
                  <c:v>0.265646731571627</c:v>
                </c:pt>
                <c:pt idx="9">
                  <c:v>0.521557719054242</c:v>
                </c:pt>
              </c:numCache>
            </c:numRef>
          </c:val>
        </c:ser>
        <c:dLbls>
          <c:showLegendKey val="0"/>
          <c:showVal val="0"/>
          <c:showCatName val="0"/>
          <c:showSerName val="0"/>
          <c:showPercent val="0"/>
          <c:showBubbleSize val="0"/>
        </c:dLbls>
        <c:axId val="-2082171496"/>
        <c:axId val="-2082603112"/>
      </c:radarChart>
      <c:catAx>
        <c:axId val="-2082171496"/>
        <c:scaling>
          <c:orientation val="minMax"/>
        </c:scaling>
        <c:delete val="0"/>
        <c:axPos val="b"/>
        <c:majorGridlines/>
        <c:numFmt formatCode="General" sourceLinked="1"/>
        <c:majorTickMark val="none"/>
        <c:minorTickMark val="none"/>
        <c:tickLblPos val="nextTo"/>
        <c:txPr>
          <a:bodyPr/>
          <a:lstStyle/>
          <a:p>
            <a:pPr>
              <a:defRPr sz="1400">
                <a:solidFill>
                  <a:schemeClr val="tx1"/>
                </a:solidFill>
              </a:defRPr>
            </a:pPr>
            <a:endParaRPr lang="en-US"/>
          </a:p>
        </c:txPr>
        <c:crossAx val="-2082603112"/>
        <c:crosses val="autoZero"/>
        <c:auto val="1"/>
        <c:lblAlgn val="ctr"/>
        <c:lblOffset val="100"/>
        <c:noMultiLvlLbl val="0"/>
      </c:catAx>
      <c:valAx>
        <c:axId val="-2082603112"/>
        <c:scaling>
          <c:orientation val="minMax"/>
        </c:scaling>
        <c:delete val="0"/>
        <c:axPos val="l"/>
        <c:majorGridlines/>
        <c:numFmt formatCode="0%" sourceLinked="0"/>
        <c:majorTickMark val="out"/>
        <c:minorTickMark val="none"/>
        <c:tickLblPos val="nextTo"/>
        <c:txPr>
          <a:bodyPr/>
          <a:lstStyle/>
          <a:p>
            <a:pPr>
              <a:defRPr b="1"/>
            </a:pPr>
            <a:endParaRPr lang="en-US"/>
          </a:p>
        </c:txPr>
        <c:crossAx val="-2082171496"/>
        <c:crosses val="autoZero"/>
        <c:crossBetween val="between"/>
      </c:valAx>
      <c:spPr>
        <a:ln>
          <a:noFill/>
        </a:ln>
      </c:spPr>
    </c:plotArea>
    <c:legend>
      <c:legendPos val="b"/>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en-US" sz="1400" b="0" dirty="0" err="1">
                <a:latin typeface="+mn-lt"/>
              </a:rPr>
              <a:t>VSoE</a:t>
            </a:r>
            <a:r>
              <a:rPr lang="en-US" sz="1400" b="0" dirty="0">
                <a:latin typeface="+mn-lt"/>
              </a:rPr>
              <a:t> Violations Reported AY 12-13</a:t>
            </a:r>
          </a:p>
        </c:rich>
      </c:tx>
      <c:layout/>
      <c:overlay val="0"/>
    </c:title>
    <c:autoTitleDeleted val="0"/>
    <c:plotArea>
      <c:layout/>
      <c:pieChart>
        <c:varyColors val="1"/>
        <c:ser>
          <c:idx val="0"/>
          <c:order val="0"/>
          <c:dPt>
            <c:idx val="2"/>
            <c:bubble3D val="0"/>
            <c:spPr>
              <a:solidFill>
                <a:srgbClr val="FFFF00"/>
              </a:solidFill>
            </c:spPr>
          </c:dPt>
          <c:dLbls>
            <c:showLegendKey val="0"/>
            <c:showVal val="1"/>
            <c:showCatName val="0"/>
            <c:showSerName val="0"/>
            <c:showPercent val="0"/>
            <c:showBubbleSize val="0"/>
            <c:showLeaderLines val="1"/>
          </c:dLbls>
          <c:cat>
            <c:strRef>
              <c:f>Sheet1!$U$6:$U$8</c:f>
              <c:strCache>
                <c:ptCount val="3"/>
                <c:pt idx="0">
                  <c:v>UG</c:v>
                </c:pt>
                <c:pt idx="1">
                  <c:v>Master's </c:v>
                </c:pt>
                <c:pt idx="2">
                  <c:v>Doctoral</c:v>
                </c:pt>
              </c:strCache>
            </c:strRef>
          </c:cat>
          <c:val>
            <c:numRef>
              <c:f>Sheet1!$V$6:$V$8</c:f>
              <c:numCache>
                <c:formatCode>General</c:formatCode>
                <c:ptCount val="3"/>
                <c:pt idx="0">
                  <c:v>132.0</c:v>
                </c:pt>
                <c:pt idx="1">
                  <c:v>101.0</c:v>
                </c:pt>
                <c:pt idx="2">
                  <c:v>7.0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4389982502187"/>
          <c:y val="0.409088655584719"/>
          <c:w val="0.151165573053368"/>
          <c:h val="0.25115157480315"/>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cdr:y>
    </cdr:from>
    <cdr:to>
      <cdr:x>0.95467</cdr:x>
      <cdr:y>0</cdr:y>
    </cdr:to>
    <cdr:cxnSp macro="">
      <cdr:nvCxnSpPr>
        <cdr:cNvPr id="2" name="Straight Connector 1"/>
        <cdr:cNvCxnSpPr/>
      </cdr:nvCxnSpPr>
      <cdr:spPr>
        <a:xfrm xmlns:a="http://schemas.openxmlformats.org/drawingml/2006/main">
          <a:off x="-419100" y="-666750"/>
          <a:ext cx="7820168"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A54CA6C-0F1E-44D8-B129-B5A46862794D}" type="datetimeFigureOut">
              <a:rPr lang="en-US" smtClean="0"/>
              <a:pPr/>
              <a:t>2/27/14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2547A68-2308-4191-866E-E14C05FA5FFC}" type="slidenum">
              <a:rPr lang="en-US" smtClean="0"/>
              <a:pPr/>
              <a:t>‹#›</a:t>
            </a:fld>
            <a:endParaRPr lang="en-US"/>
          </a:p>
        </p:txBody>
      </p:sp>
    </p:spTree>
    <p:extLst>
      <p:ext uri="{BB962C8B-B14F-4D97-AF65-F5344CB8AC3E}">
        <p14:creationId xmlns:p14="http://schemas.microsoft.com/office/powerpoint/2010/main" val="1616845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5F49355-73CC-4427-8B5C-F1BF2862919C}" type="datetimeFigureOut">
              <a:rPr lang="en-US" smtClean="0"/>
              <a:pPr/>
              <a:t>2/27/14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FD0BCA8-E1FB-4A1D-990F-219E6F8689B4}" type="slidenum">
              <a:rPr lang="en-US" smtClean="0"/>
              <a:pPr/>
              <a:t>‹#›</a:t>
            </a:fld>
            <a:endParaRPr lang="en-US"/>
          </a:p>
        </p:txBody>
      </p:sp>
    </p:spTree>
    <p:extLst>
      <p:ext uri="{BB962C8B-B14F-4D97-AF65-F5344CB8AC3E}">
        <p14:creationId xmlns:p14="http://schemas.microsoft.com/office/powerpoint/2010/main" val="4080052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Most strongly</a:t>
            </a:r>
            <a:r>
              <a:rPr lang="en-US" baseline="0" dirty="0" smtClean="0"/>
              <a:t> agree:</a:t>
            </a:r>
            <a:endParaRPr lang="en-US" dirty="0" smtClean="0"/>
          </a:p>
          <a:p>
            <a:pPr marL="173336" indent="-173336" defTabSz="924458">
              <a:buFont typeface="Arial" pitchFamily="34" charset="0"/>
              <a:buChar char="•"/>
              <a:defRPr/>
            </a:pPr>
            <a:r>
              <a:rPr lang="en-US" dirty="0" smtClean="0"/>
              <a:t>Increase ability to learn on your own</a:t>
            </a:r>
          </a:p>
          <a:p>
            <a:pPr marL="173336" indent="-173336" defTabSz="924458">
              <a:buFont typeface="Arial" pitchFamily="34" charset="0"/>
              <a:buChar char="•"/>
              <a:defRPr/>
            </a:pPr>
            <a:r>
              <a:rPr lang="en-US" dirty="0" smtClean="0"/>
              <a:t>Increase ability to be flexible &amp; adapt to changing circumstances </a:t>
            </a:r>
          </a:p>
          <a:p>
            <a:pPr marL="173336" indent="-173336" defTabSz="924458">
              <a:buFont typeface="Arial" pitchFamily="34" charset="0"/>
              <a:buChar char="•"/>
              <a:defRPr/>
            </a:pPr>
            <a:r>
              <a:rPr lang="en-US" dirty="0" smtClean="0"/>
              <a:t>Develop independence/self reliance </a:t>
            </a:r>
          </a:p>
          <a:p>
            <a:pPr marL="173336" indent="-173336" defTabSz="924458">
              <a:buFont typeface="Arial" pitchFamily="34" charset="0"/>
              <a:buChar char="•"/>
              <a:defRPr/>
            </a:pPr>
            <a:endParaRPr lang="en-US" dirty="0" smtClean="0"/>
          </a:p>
          <a:p>
            <a:pPr defTabSz="924458">
              <a:defRPr/>
            </a:pPr>
            <a:r>
              <a:rPr lang="en-US" dirty="0" smtClean="0"/>
              <a:t>Closely followed by </a:t>
            </a:r>
          </a:p>
          <a:p>
            <a:pPr marL="173336" indent="-173336" defTabSz="924458">
              <a:buFont typeface="Arial" pitchFamily="34" charset="0"/>
              <a:buChar char="•"/>
              <a:defRPr/>
            </a:pPr>
            <a:r>
              <a:rPr lang="en-US" dirty="0" smtClean="0"/>
              <a:t>Develop skills that will allow me to earn a high income </a:t>
            </a:r>
          </a:p>
          <a:p>
            <a:pPr marL="173336" indent="-173336" defTabSz="924458">
              <a:buFont typeface="Arial" pitchFamily="34" charset="0"/>
              <a:buChar char="•"/>
              <a:defRPr/>
            </a:pPr>
            <a:r>
              <a:rPr lang="en-US" dirty="0" smtClean="0"/>
              <a:t>Develop a better way of communicating your ideas</a:t>
            </a:r>
          </a:p>
          <a:p>
            <a:pPr marL="173336" indent="-173336" defTabSz="924458">
              <a:buFont typeface="Arial" pitchFamily="34" charset="0"/>
              <a:buChar char="•"/>
              <a:defRPr/>
            </a:pPr>
            <a:endParaRPr lang="en-US" dirty="0" smtClean="0"/>
          </a:p>
          <a:p>
            <a:r>
              <a:rPr lang="en-US" b="1" dirty="0"/>
              <a:t>Other goals:</a:t>
            </a:r>
          </a:p>
          <a:p>
            <a:pPr marL="112347" indent="-112347">
              <a:buFont typeface="Arial" pitchFamily="34" charset="0"/>
              <a:buChar char="•"/>
            </a:pPr>
            <a:r>
              <a:rPr lang="en-US" dirty="0"/>
              <a:t>Become happy, &amp; more motivated</a:t>
            </a:r>
          </a:p>
          <a:p>
            <a:pPr marL="112347" indent="-112347">
              <a:buFont typeface="Arial" pitchFamily="34" charset="0"/>
              <a:buChar char="•"/>
            </a:pPr>
            <a:r>
              <a:rPr lang="en-US" dirty="0"/>
              <a:t>English communication</a:t>
            </a:r>
          </a:p>
          <a:p>
            <a:pPr marL="112347" indent="-112347">
              <a:buFont typeface="Arial" pitchFamily="34" charset="0"/>
              <a:buChar char="•"/>
            </a:pPr>
            <a:r>
              <a:rPr lang="en-US" dirty="0"/>
              <a:t>Challenge myself intellectually &amp; morally</a:t>
            </a:r>
          </a:p>
          <a:p>
            <a:pPr marL="112347" indent="-112347">
              <a:buFont typeface="Arial" pitchFamily="34" charset="0"/>
              <a:buChar char="•"/>
            </a:pPr>
            <a:r>
              <a:rPr lang="en-US" dirty="0"/>
              <a:t>Increase self confidence</a:t>
            </a:r>
          </a:p>
          <a:p>
            <a:pPr marL="112347" indent="-112347">
              <a:buFont typeface="Arial" pitchFamily="34" charset="0"/>
              <a:buChar char="•"/>
            </a:pPr>
            <a:r>
              <a:rPr lang="en-US" dirty="0"/>
              <a:t>Learn the American way/American dream</a:t>
            </a:r>
          </a:p>
          <a:p>
            <a:pPr marL="173336" indent="-173336" defTabSz="924458">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885C6C0-64C3-4EF7-8B07-6F7C8A85170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4445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5C6C0-64C3-4EF7-8B07-6F7C8A85170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8317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5C6C0-64C3-4EF7-8B07-6F7C8A85170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8317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5C6C0-64C3-4EF7-8B07-6F7C8A85170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8317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5C6C0-64C3-4EF7-8B07-6F7C8A85170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8317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285640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4374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448CC7-0877-42C9-9BE5-3CF8A4EB669B}" type="datetimeFigureOut">
              <a:rPr lang="en-US" smtClean="0">
                <a:solidFill>
                  <a:srgbClr val="DDE9EC"/>
                </a:solidFill>
              </a:rPr>
              <a:pPr/>
              <a:t>2/27/14</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77625E7F-AA46-4C79-AC68-13B1C9FEDC5F}"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746711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039882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3404194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4448CC7-0877-42C9-9BE5-3CF8A4EB669B}" type="datetimeFigureOut">
              <a:rPr lang="en-US" smtClean="0">
                <a:solidFill>
                  <a:srgbClr val="464653"/>
                </a:solidFill>
              </a:rPr>
              <a:pPr/>
              <a:t>2/27/14</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340849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94494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4448CC7-0877-42C9-9BE5-3CF8A4EB669B}" type="datetimeFigureOut">
              <a:rPr lang="en-US" smtClean="0">
                <a:solidFill>
                  <a:srgbClr val="DDE9EC"/>
                </a:solidFill>
              </a:rPr>
              <a:pPr/>
              <a:t>2/27/14</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77625E7F-AA46-4C79-AC68-13B1C9FEDC5F}"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180105784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7403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7762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665"/>
            <a:ext cx="7086600" cy="914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95400" y="1524000"/>
            <a:ext cx="7772400" cy="4724400"/>
          </a:xfrm>
          <a:prstGeom prst="rect">
            <a:avLst/>
          </a:prstGeom>
          <a:solidFill>
            <a:schemeClr val="accent2">
              <a:lumMod val="20000"/>
              <a:lumOff val="80000"/>
            </a:schemeClr>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821609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27333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4819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448CC7-0877-42C9-9BE5-3CF8A4EB669B}" type="datetimeFigureOut">
              <a:rPr lang="en-US" smtClean="0">
                <a:solidFill>
                  <a:srgbClr val="DDE9EC"/>
                </a:solidFill>
              </a:rPr>
              <a:pPr/>
              <a:t>2/27/14</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77625E7F-AA46-4C79-AC68-13B1C9FEDC5F}"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258451911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662407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61037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prstGeom prst="rect">
            <a:avLst/>
          </a:prstGeo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prstGeom prst="rect">
            <a:avLst/>
          </a:prstGeo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prstGeom prst="rect">
            <a:avLst/>
          </a:prstGeo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6400800" y="6356350"/>
            <a:ext cx="2289048" cy="365760"/>
          </a:xfrm>
          <a:prstGeom prst="rect">
            <a:avLst/>
          </a:prstGeom>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8" name="Footer Placeholder 7"/>
          <p:cNvSpPr>
            <a:spLocks noGrp="1"/>
          </p:cNvSpPr>
          <p:nvPr>
            <p:ph type="ftr" sz="quarter" idx="11"/>
          </p:nvPr>
        </p:nvSpPr>
        <p:spPr>
          <a:xfrm>
            <a:off x="2898648" y="6356350"/>
            <a:ext cx="3505200" cy="365760"/>
          </a:xfrm>
          <a:prstGeom prst="rect">
            <a:avLst/>
          </a:prstGeom>
        </p:spPr>
        <p:txBody>
          <a:bodyPr/>
          <a:lstStyle/>
          <a:p>
            <a:endParaRPr lang="en-US">
              <a:solidFill>
                <a:srgbClr val="464653"/>
              </a:solidFill>
            </a:endParaRPr>
          </a:p>
        </p:txBody>
      </p:sp>
      <p:sp>
        <p:nvSpPr>
          <p:cNvPr id="9" name="Slide Number Placeholder 8"/>
          <p:cNvSpPr>
            <a:spLocks noGrp="1"/>
          </p:cNvSpPr>
          <p:nvPr>
            <p:ph type="sldNum" sz="quarter" idx="12"/>
          </p:nvPr>
        </p:nvSpPr>
        <p:spPr>
          <a:xfrm>
            <a:off x="612648" y="6356350"/>
            <a:ext cx="1981200" cy="365760"/>
          </a:xfrm>
          <a:prstGeom prst="rect">
            <a:avLst/>
          </a:prstGeom>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3151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4448CC7-0877-42C9-9BE5-3CF8A4EB669B}" type="datetimeFigureOut">
              <a:rPr lang="en-US" smtClean="0">
                <a:solidFill>
                  <a:srgbClr val="464653"/>
                </a:solidFill>
              </a:rPr>
              <a:pPr/>
              <a:t>2/27/14</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178319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9845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4448CC7-0877-42C9-9BE5-3CF8A4EB669B}" type="datetimeFigureOut">
              <a:rPr lang="en-US" smtClean="0">
                <a:solidFill>
                  <a:srgbClr val="DDE9EC"/>
                </a:solidFill>
              </a:rPr>
              <a:pPr/>
              <a:t>2/27/14</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77625E7F-AA46-4C79-AC68-13B1C9FEDC5F}"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134391454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0898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5407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448CC7-0877-42C9-9BE5-3CF8A4EB669B}" type="datetimeFigureOut">
              <a:rPr lang="en-US" smtClean="0">
                <a:solidFill>
                  <a:srgbClr val="464653"/>
                </a:solidFill>
              </a:rPr>
              <a:pPr/>
              <a:t>2/27/14</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77625E7F-AA46-4C79-AC68-13B1C9FEDC5F}"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9889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emf"/><Relationship Id="rId6" Type="http://schemas.openxmlformats.org/officeDocument/2006/relationships/image" Target="../media/image2.emf"/><Relationship Id="rId7"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803900"/>
            <a:ext cx="9144000" cy="10527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flipV="1">
            <a:off x="0" y="5778500"/>
            <a:ext cx="9144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1" name="Picture 10" descr="Small Use Shield_GoldOnTrans.eps"/>
          <p:cNvPicPr>
            <a:picLocks noChangeAspect="1"/>
          </p:cNvPicPr>
          <p:nvPr/>
        </p:nvPicPr>
        <p:blipFill>
          <a:blip r:embed="rId5"/>
          <a:stretch>
            <a:fillRect/>
          </a:stretch>
        </p:blipFill>
        <p:spPr>
          <a:xfrm>
            <a:off x="8201027" y="238127"/>
            <a:ext cx="748239" cy="748239"/>
          </a:xfrm>
          <a:prstGeom prst="rect">
            <a:avLst/>
          </a:prstGeom>
        </p:spPr>
      </p:pic>
      <p:pic>
        <p:nvPicPr>
          <p:cNvPr id="9" name="Picture 8" descr="1-lineWordmark_GoldOnCard_NoBG.eps"/>
          <p:cNvPicPr>
            <a:picLocks noChangeAspect="1"/>
          </p:cNvPicPr>
          <p:nvPr/>
        </p:nvPicPr>
        <p:blipFill>
          <a:blip r:embed="rId6"/>
          <a:stretch>
            <a:fillRect/>
          </a:stretch>
        </p:blipFill>
        <p:spPr>
          <a:xfrm>
            <a:off x="6997700" y="6462029"/>
            <a:ext cx="1822126" cy="154821"/>
          </a:xfrm>
          <a:prstGeom prst="rect">
            <a:avLst/>
          </a:prstGeom>
        </p:spPr>
      </p:pic>
      <p:pic>
        <p:nvPicPr>
          <p:cNvPr id="12" name="Picture 11" descr="Formal_Viterbi_GoldOnCard_NoBG.eps"/>
          <p:cNvPicPr>
            <a:picLocks noChangeAspect="1"/>
          </p:cNvPicPr>
          <p:nvPr/>
        </p:nvPicPr>
        <p:blipFill>
          <a:blip r:embed="rId7"/>
          <a:stretch>
            <a:fillRect/>
          </a:stretch>
        </p:blipFill>
        <p:spPr>
          <a:xfrm>
            <a:off x="292102" y="6138309"/>
            <a:ext cx="1741688" cy="47007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70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defTabSz="914400"/>
            <a:fld id="{D4448CC7-0877-42C9-9BE5-3CF8A4EB669B}" type="datetimeFigureOut">
              <a:rPr lang="en-US" smtClean="0">
                <a:solidFill>
                  <a:srgbClr val="464653"/>
                </a:solidFill>
              </a:rPr>
              <a:pPr defTabSz="914400"/>
              <a:t>2/27/14</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defTabSz="914400"/>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defTabSz="914400"/>
            <a:fld id="{77625E7F-AA46-4C79-AC68-13B1C9FEDC5F}" type="slidenum">
              <a:rPr lang="en-US" smtClean="0">
                <a:solidFill>
                  <a:srgbClr val="464653"/>
                </a:solidFill>
              </a:rPr>
              <a:pPr defTabSz="914400"/>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25100886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defTabSz="914400"/>
            <a:fld id="{D4448CC7-0877-42C9-9BE5-3CF8A4EB669B}" type="datetimeFigureOut">
              <a:rPr lang="en-US" smtClean="0">
                <a:solidFill>
                  <a:srgbClr val="464653"/>
                </a:solidFill>
              </a:rPr>
              <a:pPr defTabSz="914400"/>
              <a:t>2/27/14</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defTabSz="914400"/>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defTabSz="914400"/>
            <a:fld id="{77625E7F-AA46-4C79-AC68-13B1C9FEDC5F}" type="slidenum">
              <a:rPr lang="en-US" smtClean="0">
                <a:solidFill>
                  <a:srgbClr val="464653"/>
                </a:solidFill>
              </a:rPr>
              <a:pPr defTabSz="914400"/>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294714072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chart" Target="../charts/chart2.xml"/><Relationship Id="rId5" Type="http://schemas.openxmlformats.org/officeDocument/2006/relationships/oleObject" Target="../embeddings/oleObject1.bin"/><Relationship Id="rId6" Type="http://schemas.openxmlformats.org/officeDocument/2006/relationships/package" Target="../embeddings/Microsoft_Excel_Sheet2.xlsx"/><Relationship Id="rId7"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50" y="1338793"/>
            <a:ext cx="9129299" cy="2200275"/>
          </a:xfrm>
          <a:prstGeom prst="rect">
            <a:avLst/>
          </a:prstGeom>
        </p:spPr>
        <p:txBody>
          <a:bodyPr vert="horz" lIns="91440" tIns="45720" rIns="91440" bIns="45720" rtlCol="0" anchor="ctr">
            <a:normAutofit/>
          </a:bodyPr>
          <a:lstStyle/>
          <a:p>
            <a:pPr lvl="0" algn="ctr">
              <a:spcBef>
                <a:spcPct val="0"/>
              </a:spcBef>
              <a:defRPr/>
            </a:pPr>
            <a:r>
              <a:rPr lang="en-US" sz="3200" b="1" dirty="0">
                <a:solidFill>
                  <a:srgbClr val="990000"/>
                </a:solidFill>
                <a:latin typeface="Arial"/>
                <a:ea typeface="+mj-ea"/>
                <a:cs typeface="Arial"/>
              </a:rPr>
              <a:t>Provost – Academic Senate Retreat</a:t>
            </a:r>
            <a:r>
              <a:rPr kumimoji="0" lang="en-US" sz="4400" u="none" strike="noStrike" kern="1200" cap="none" spc="0" normalizeH="0" baseline="0" noProof="0" dirty="0" smtClean="0">
                <a:ln>
                  <a:noFill/>
                </a:ln>
                <a:solidFill>
                  <a:srgbClr val="990000"/>
                </a:solidFill>
                <a:effectLst/>
                <a:uLnTx/>
                <a:uFillTx/>
                <a:latin typeface="Arial"/>
                <a:ea typeface="+mj-ea"/>
                <a:cs typeface="Arial"/>
              </a:rPr>
              <a:t/>
            </a:r>
            <a:br>
              <a:rPr kumimoji="0" lang="en-US" sz="4400" u="none" strike="noStrike" kern="1200" cap="none" spc="0" normalizeH="0" baseline="0" noProof="0" dirty="0" smtClean="0">
                <a:ln>
                  <a:noFill/>
                </a:ln>
                <a:solidFill>
                  <a:srgbClr val="990000"/>
                </a:solidFill>
                <a:effectLst/>
                <a:uLnTx/>
                <a:uFillTx/>
                <a:latin typeface="Arial"/>
                <a:ea typeface="+mj-ea"/>
                <a:cs typeface="Arial"/>
              </a:rPr>
            </a:br>
            <a:endParaRPr kumimoji="0" lang="en-US" sz="2750" u="none" strike="noStrike" kern="1200" cap="none" spc="0" normalizeH="0" baseline="0" noProof="0" dirty="0" smtClean="0">
              <a:ln>
                <a:noFill/>
              </a:ln>
              <a:solidFill>
                <a:srgbClr val="990000"/>
              </a:solidFill>
              <a:effectLst/>
              <a:uLnTx/>
              <a:uFillTx/>
              <a:latin typeface="Arial"/>
              <a:ea typeface="+mj-ea"/>
              <a:cs typeface="Arial"/>
            </a:endParaRPr>
          </a:p>
        </p:txBody>
      </p:sp>
      <p:sp>
        <p:nvSpPr>
          <p:cNvPr id="5" name="Subtitle 2"/>
          <p:cNvSpPr txBox="1">
            <a:spLocks/>
          </p:cNvSpPr>
          <p:nvPr/>
        </p:nvSpPr>
        <p:spPr>
          <a:xfrm>
            <a:off x="0" y="3914774"/>
            <a:ext cx="9129299" cy="104775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smtClean="0">
                <a:solidFill>
                  <a:schemeClr val="bg2">
                    <a:lumMod val="10000"/>
                  </a:schemeClr>
                </a:solidFill>
                <a:latin typeface="Calibri" panose="020F0502020204030204" pitchFamily="34" charset="0"/>
                <a:cs typeface="Times New Roman"/>
              </a:rPr>
              <a:t>Kelly Goulis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u="none" strike="noStrike" kern="1200" cap="none" spc="0" normalizeH="0" baseline="0" noProof="0" dirty="0" smtClean="0">
                <a:solidFill>
                  <a:schemeClr val="bg2">
                    <a:lumMod val="10000"/>
                  </a:schemeClr>
                </a:solidFill>
                <a:effectLst/>
                <a:uLnTx/>
                <a:uFillTx/>
                <a:latin typeface="Calibri" panose="020F0502020204030204" pitchFamily="34" charset="0"/>
                <a:cs typeface="Times New Roman"/>
              </a:rPr>
              <a:t>Senior Associate Dean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smtClean="0">
                <a:solidFill>
                  <a:schemeClr val="bg2">
                    <a:lumMod val="10000"/>
                  </a:schemeClr>
                </a:solidFill>
                <a:latin typeface="Calibri" panose="020F0502020204030204" pitchFamily="34" charset="0"/>
                <a:cs typeface="Times New Roman"/>
              </a:rPr>
              <a:t>Viterbi School of Engineering</a:t>
            </a:r>
            <a:endParaRPr lang="en-US" dirty="0">
              <a:solidFill>
                <a:schemeClr val="bg2">
                  <a:lumMod val="10000"/>
                </a:schemeClr>
              </a:solidFill>
              <a:latin typeface="Calibri" panose="020F0502020204030204" pitchFamily="34" charset="0"/>
              <a:cs typeface="Times New Roman"/>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i="1" u="none" strike="noStrike" kern="1200" cap="none" spc="0" normalizeH="0" baseline="0" noProof="0" dirty="0" smtClean="0">
              <a:solidFill>
                <a:schemeClr val="bg2">
                  <a:lumMod val="10000"/>
                </a:schemeClr>
              </a:solidFill>
              <a:effectLst/>
              <a:uLnTx/>
              <a:uFillTx/>
              <a:latin typeface="Times New Roman"/>
              <a:ea typeface="+mn-ea"/>
              <a:cs typeface="Times New Roman"/>
            </a:endParaRPr>
          </a:p>
        </p:txBody>
      </p:sp>
      <p:sp>
        <p:nvSpPr>
          <p:cNvPr id="2" name="Rectangle 1"/>
          <p:cNvSpPr/>
          <p:nvPr/>
        </p:nvSpPr>
        <p:spPr>
          <a:xfrm>
            <a:off x="2278649" y="2479239"/>
            <a:ext cx="4572000" cy="646331"/>
          </a:xfrm>
          <a:prstGeom prst="rect">
            <a:avLst/>
          </a:prstGeom>
        </p:spPr>
        <p:txBody>
          <a:bodyPr>
            <a:spAutoFit/>
          </a:bodyPr>
          <a:lstStyle/>
          <a:p>
            <a:pPr algn="ctr"/>
            <a:r>
              <a:rPr lang="en-US" dirty="0"/>
              <a:t>Cultural Challenges in Educating Global Students: Learning, Acculturation, </a:t>
            </a:r>
            <a:r>
              <a:rPr lang="en-US" dirty="0" smtClean="0"/>
              <a:t>Integrity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23673"/>
            <a:ext cx="8745940" cy="914400"/>
          </a:xfrm>
        </p:spPr>
        <p:txBody>
          <a:bodyPr/>
          <a:lstStyle/>
          <a:p>
            <a:r>
              <a:rPr lang="en-US" sz="2800" dirty="0" smtClean="0"/>
              <a:t>Faculty Survey</a:t>
            </a:r>
            <a:br>
              <a:rPr lang="en-US" sz="2800" dirty="0" smtClean="0"/>
            </a:br>
            <a:r>
              <a:rPr lang="en-US" sz="1600" dirty="0" smtClean="0">
                <a:solidFill>
                  <a:schemeClr val="bg2">
                    <a:lumMod val="10000"/>
                  </a:schemeClr>
                </a:solidFill>
              </a:rPr>
              <a:t>300 </a:t>
            </a:r>
            <a:r>
              <a:rPr lang="en-US" sz="1600" dirty="0" err="1" smtClean="0">
                <a:solidFill>
                  <a:schemeClr val="bg2">
                    <a:lumMod val="10000"/>
                  </a:schemeClr>
                </a:solidFill>
              </a:rPr>
              <a:t>VSoE</a:t>
            </a:r>
            <a:r>
              <a:rPr lang="en-US" sz="1600" dirty="0" smtClean="0">
                <a:solidFill>
                  <a:schemeClr val="bg2">
                    <a:lumMod val="10000"/>
                  </a:schemeClr>
                </a:solidFill>
              </a:rPr>
              <a:t> Faculty Surveyed: 119 Responses</a:t>
            </a:r>
            <a:r>
              <a:rPr lang="en-US" sz="2800" dirty="0" smtClean="0"/>
              <a:t/>
            </a:r>
            <a:br>
              <a:rPr lang="en-US" sz="2800" dirty="0" smtClean="0"/>
            </a:br>
            <a:r>
              <a:rPr lang="en-US" dirty="0"/>
              <a:t/>
            </a:r>
            <a:br>
              <a:rPr lang="en-US" dirty="0"/>
            </a:br>
            <a:endParaRPr lang="en-US" dirty="0"/>
          </a:p>
        </p:txBody>
      </p:sp>
      <p:sp>
        <p:nvSpPr>
          <p:cNvPr id="5" name="Content Placeholder 2"/>
          <p:cNvSpPr>
            <a:spLocks noGrp="1"/>
          </p:cNvSpPr>
          <p:nvPr>
            <p:ph idx="1"/>
          </p:nvPr>
        </p:nvSpPr>
        <p:spPr>
          <a:xfrm>
            <a:off x="109183" y="991905"/>
            <a:ext cx="5577864" cy="809767"/>
          </a:xfrm>
          <a:noFill/>
        </p:spPr>
        <p:txBody>
          <a:bodyPr/>
          <a:lstStyle/>
          <a:p>
            <a:endParaRPr lang="en-US" sz="2000" dirty="0" smtClean="0">
              <a:solidFill>
                <a:schemeClr val="bg2">
                  <a:lumMod val="10000"/>
                </a:schemeClr>
              </a:solidFill>
            </a:endParaRPr>
          </a:p>
          <a:p>
            <a:pPr marL="0" indent="0">
              <a:buNone/>
            </a:pPr>
            <a:endParaRPr lang="en-US" sz="2000" dirty="0" smtClean="0">
              <a:solidFill>
                <a:schemeClr val="bg2">
                  <a:lumMod val="10000"/>
                </a:schemeClr>
              </a:solidFill>
            </a:endParaRPr>
          </a:p>
          <a:p>
            <a:pPr marL="0" indent="0">
              <a:buNone/>
            </a:pPr>
            <a:r>
              <a:rPr lang="en-US" sz="2000" u="sng" dirty="0" smtClean="0">
                <a:solidFill>
                  <a:schemeClr val="bg2">
                    <a:lumMod val="10000"/>
                  </a:schemeClr>
                </a:solidFill>
              </a:rPr>
              <a:t>Recurring Comments: </a:t>
            </a:r>
          </a:p>
          <a:p>
            <a:r>
              <a:rPr lang="en-US" sz="2000" dirty="0" smtClean="0">
                <a:solidFill>
                  <a:schemeClr val="bg2">
                    <a:lumMod val="10000"/>
                  </a:schemeClr>
                </a:solidFill>
              </a:rPr>
              <a:t>Reporting cheating is too much work</a:t>
            </a:r>
          </a:p>
          <a:p>
            <a:r>
              <a:rPr lang="en-US" sz="2000" dirty="0" smtClean="0">
                <a:solidFill>
                  <a:schemeClr val="bg2">
                    <a:lumMod val="10000"/>
                  </a:schemeClr>
                </a:solidFill>
              </a:rPr>
              <a:t>International students tend to be the violators</a:t>
            </a:r>
          </a:p>
          <a:p>
            <a:r>
              <a:rPr lang="en-US" sz="2000" dirty="0" smtClean="0">
                <a:solidFill>
                  <a:schemeClr val="bg2">
                    <a:lumMod val="10000"/>
                  </a:schemeClr>
                </a:solidFill>
              </a:rPr>
              <a:t>Electronic age makes it too easy to cheat</a:t>
            </a:r>
          </a:p>
          <a:p>
            <a:r>
              <a:rPr lang="en-US" sz="2000" dirty="0" smtClean="0">
                <a:solidFill>
                  <a:schemeClr val="bg2">
                    <a:lumMod val="10000"/>
                  </a:schemeClr>
                </a:solidFill>
              </a:rPr>
              <a:t>Tougher policy is needed</a:t>
            </a:r>
          </a:p>
          <a:p>
            <a:r>
              <a:rPr lang="en-US" sz="2000" dirty="0" smtClean="0">
                <a:solidFill>
                  <a:schemeClr val="bg2">
                    <a:lumMod val="10000"/>
                  </a:schemeClr>
                </a:solidFill>
              </a:rPr>
              <a:t>Worried about the impact on teaching                evaluations</a:t>
            </a:r>
          </a:p>
          <a:p>
            <a:r>
              <a:rPr lang="en-US" sz="2000" dirty="0" smtClean="0">
                <a:solidFill>
                  <a:schemeClr val="bg2">
                    <a:lumMod val="10000"/>
                  </a:schemeClr>
                </a:solidFill>
              </a:rPr>
              <a:t>Concerned a harsh sanction will ruin a student’s academic  career</a:t>
            </a:r>
            <a:endParaRPr lang="en-US" sz="2000" dirty="0">
              <a:solidFill>
                <a:schemeClr val="bg2">
                  <a:lumMod val="10000"/>
                </a:schemeClr>
              </a:solidFill>
            </a:endParaRPr>
          </a:p>
        </p:txBody>
      </p:sp>
      <p:sp>
        <p:nvSpPr>
          <p:cNvPr id="8" name="TextBox 7"/>
          <p:cNvSpPr txBox="1"/>
          <p:nvPr/>
        </p:nvSpPr>
        <p:spPr>
          <a:xfrm>
            <a:off x="313899" y="926667"/>
            <a:ext cx="7852086" cy="369332"/>
          </a:xfrm>
          <a:prstGeom prst="rect">
            <a:avLst/>
          </a:prstGeom>
          <a:noFill/>
        </p:spPr>
        <p:txBody>
          <a:bodyPr wrap="none" rtlCol="0">
            <a:spAutoFit/>
          </a:bodyPr>
          <a:lstStyle/>
          <a:p>
            <a:r>
              <a:rPr lang="en-US" i="1" dirty="0" smtClean="0">
                <a:solidFill>
                  <a:schemeClr val="bg2">
                    <a:lumMod val="10000"/>
                  </a:schemeClr>
                </a:solidFill>
              </a:rPr>
              <a:t>42</a:t>
            </a:r>
            <a:r>
              <a:rPr lang="en-US" i="1" dirty="0">
                <a:solidFill>
                  <a:schemeClr val="bg2">
                    <a:lumMod val="10000"/>
                  </a:schemeClr>
                </a:solidFill>
              </a:rPr>
              <a:t>%  </a:t>
            </a:r>
            <a:r>
              <a:rPr lang="en-US" i="1" dirty="0" smtClean="0">
                <a:solidFill>
                  <a:schemeClr val="bg2">
                    <a:lumMod val="10000"/>
                  </a:schemeClr>
                </a:solidFill>
              </a:rPr>
              <a:t>Agree </a:t>
            </a:r>
            <a:r>
              <a:rPr lang="en-US" i="1" dirty="0">
                <a:solidFill>
                  <a:schemeClr val="bg2">
                    <a:lumMod val="10000"/>
                  </a:schemeClr>
                </a:solidFill>
              </a:rPr>
              <a:t>/ </a:t>
            </a:r>
            <a:r>
              <a:rPr lang="en-US" i="1" dirty="0" smtClean="0">
                <a:solidFill>
                  <a:schemeClr val="bg2">
                    <a:lumMod val="10000"/>
                  </a:schemeClr>
                </a:solidFill>
              </a:rPr>
              <a:t>Strongly </a:t>
            </a:r>
            <a:r>
              <a:rPr lang="en-US" i="1" dirty="0">
                <a:solidFill>
                  <a:schemeClr val="bg2">
                    <a:lumMod val="10000"/>
                  </a:schemeClr>
                </a:solidFill>
              </a:rPr>
              <a:t>A</a:t>
            </a:r>
            <a:r>
              <a:rPr lang="en-US" i="1" dirty="0" smtClean="0">
                <a:solidFill>
                  <a:schemeClr val="bg2">
                    <a:lumMod val="10000"/>
                  </a:schemeClr>
                </a:solidFill>
              </a:rPr>
              <a:t>gree that cheating is widespread among </a:t>
            </a:r>
            <a:r>
              <a:rPr lang="en-US" i="1" dirty="0" err="1" smtClean="0">
                <a:solidFill>
                  <a:schemeClr val="bg2">
                    <a:lumMod val="10000"/>
                  </a:schemeClr>
                </a:solidFill>
              </a:rPr>
              <a:t>VSoE</a:t>
            </a:r>
            <a:r>
              <a:rPr lang="en-US" i="1" dirty="0" smtClean="0">
                <a:solidFill>
                  <a:schemeClr val="bg2">
                    <a:lumMod val="10000"/>
                  </a:schemeClr>
                </a:solidFill>
              </a:rPr>
              <a:t> MS Students</a:t>
            </a:r>
            <a:endParaRPr lang="en-US" i="1" dirty="0">
              <a:solidFill>
                <a:schemeClr val="bg2">
                  <a:lumMod val="10000"/>
                </a:schemeClr>
              </a:solidFill>
            </a:endParaRPr>
          </a:p>
        </p:txBody>
      </p:sp>
      <p:grpSp>
        <p:nvGrpSpPr>
          <p:cNvPr id="10" name="Group 9"/>
          <p:cNvGrpSpPr/>
          <p:nvPr/>
        </p:nvGrpSpPr>
        <p:grpSpPr>
          <a:xfrm>
            <a:off x="5231641" y="1543424"/>
            <a:ext cx="3623481" cy="3764537"/>
            <a:chOff x="5013276" y="1476204"/>
            <a:chExt cx="3623481" cy="3764537"/>
          </a:xfrm>
        </p:grpSpPr>
        <p:pic>
          <p:nvPicPr>
            <p:cNvPr id="4" name="Picture 3"/>
            <p:cNvPicPr/>
            <p:nvPr/>
          </p:nvPicPr>
          <p:blipFill rotWithShape="1">
            <a:blip r:embed="rId2" cstate="print"/>
            <a:srcRect l="-7087" t="16397" r="43342"/>
            <a:stretch/>
          </p:blipFill>
          <p:spPr bwMode="auto">
            <a:xfrm>
              <a:off x="5013276" y="1842447"/>
              <a:ext cx="3623481" cy="3398294"/>
            </a:xfrm>
            <a:prstGeom prst="rect">
              <a:avLst/>
            </a:prstGeom>
            <a:noFill/>
            <a:ln w="9525">
              <a:noFill/>
              <a:miter lim="800000"/>
              <a:headEnd/>
              <a:tailEnd/>
            </a:ln>
          </p:spPr>
        </p:pic>
        <p:sp>
          <p:nvSpPr>
            <p:cNvPr id="9" name="TextBox 8"/>
            <p:cNvSpPr txBox="1"/>
            <p:nvPr/>
          </p:nvSpPr>
          <p:spPr>
            <a:xfrm>
              <a:off x="5468681" y="1476204"/>
              <a:ext cx="3031599" cy="261610"/>
            </a:xfrm>
            <a:prstGeom prst="rect">
              <a:avLst/>
            </a:prstGeom>
            <a:noFill/>
          </p:spPr>
          <p:txBody>
            <a:bodyPr wrap="none" rtlCol="0">
              <a:spAutoFit/>
            </a:bodyPr>
            <a:lstStyle/>
            <a:p>
              <a:r>
                <a:rPr lang="en-US" sz="1100" dirty="0" smtClean="0"/>
                <a:t>New Reporting System: Includes Sanction Options</a:t>
              </a:r>
              <a:endParaRPr lang="en-US" sz="1100" dirty="0"/>
            </a:p>
          </p:txBody>
        </p:sp>
      </p:grpSp>
      <p:sp>
        <p:nvSpPr>
          <p:cNvPr id="3" name="TextBox 2"/>
          <p:cNvSpPr txBox="1"/>
          <p:nvPr/>
        </p:nvSpPr>
        <p:spPr>
          <a:xfrm>
            <a:off x="5823523" y="5312649"/>
            <a:ext cx="3031599" cy="430887"/>
          </a:xfrm>
          <a:prstGeom prst="rect">
            <a:avLst/>
          </a:prstGeom>
          <a:noFill/>
        </p:spPr>
        <p:txBody>
          <a:bodyPr wrap="square" rtlCol="0">
            <a:spAutoFit/>
          </a:bodyPr>
          <a:lstStyle/>
          <a:p>
            <a:pPr algn="ctr"/>
            <a:r>
              <a:rPr lang="en-US" sz="1100" i="1" dirty="0" smtClean="0">
                <a:solidFill>
                  <a:schemeClr val="accent5">
                    <a:lumMod val="75000"/>
                  </a:schemeClr>
                </a:solidFill>
              </a:rPr>
              <a:t>Reporting has increased 4 times since the online system was implemented</a:t>
            </a:r>
            <a:endParaRPr lang="en-US" sz="1100" i="1" dirty="0">
              <a:solidFill>
                <a:schemeClr val="accent5">
                  <a:lumMod val="75000"/>
                </a:schemeClr>
              </a:solidFill>
            </a:endParaRPr>
          </a:p>
        </p:txBody>
      </p:sp>
      <p:cxnSp>
        <p:nvCxnSpPr>
          <p:cNvPr id="11" name="Straight Connector 10"/>
          <p:cNvCxnSpPr/>
          <p:nvPr/>
        </p:nvCxnSpPr>
        <p:spPr>
          <a:xfrm>
            <a:off x="491319" y="886456"/>
            <a:ext cx="78201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674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23673"/>
            <a:ext cx="8745940" cy="914400"/>
          </a:xfrm>
        </p:spPr>
        <p:txBody>
          <a:bodyPr/>
          <a:lstStyle/>
          <a:p>
            <a:r>
              <a:rPr lang="en-US" sz="2800" dirty="0" smtClean="0"/>
              <a:t>Student Survey</a:t>
            </a:r>
            <a:br>
              <a:rPr lang="en-US" sz="2800" dirty="0" smtClean="0"/>
            </a:br>
            <a:r>
              <a:rPr lang="en-US" sz="1600" dirty="0" smtClean="0">
                <a:solidFill>
                  <a:schemeClr val="bg2">
                    <a:lumMod val="10000"/>
                  </a:schemeClr>
                </a:solidFill>
              </a:rPr>
              <a:t>3,300 </a:t>
            </a:r>
            <a:r>
              <a:rPr lang="en-US" sz="1600" dirty="0" err="1" smtClean="0">
                <a:solidFill>
                  <a:schemeClr val="bg2">
                    <a:lumMod val="10000"/>
                  </a:schemeClr>
                </a:solidFill>
              </a:rPr>
              <a:t>VSoE</a:t>
            </a:r>
            <a:r>
              <a:rPr lang="en-US" sz="1600" dirty="0" smtClean="0">
                <a:solidFill>
                  <a:schemeClr val="bg2">
                    <a:lumMod val="10000"/>
                  </a:schemeClr>
                </a:solidFill>
              </a:rPr>
              <a:t> MS Student Surveyed: 323 Responses</a:t>
            </a:r>
            <a:r>
              <a:rPr lang="en-US" sz="2800" dirty="0" smtClean="0"/>
              <a:t/>
            </a:r>
            <a:br>
              <a:rPr lang="en-US" sz="2800" dirty="0" smtClean="0"/>
            </a:br>
            <a:r>
              <a:rPr lang="en-US" dirty="0"/>
              <a:t/>
            </a:r>
            <a:br>
              <a:rPr lang="en-US" dirty="0"/>
            </a:br>
            <a:endParaRPr lang="en-US" dirty="0"/>
          </a:p>
        </p:txBody>
      </p:sp>
      <p:sp>
        <p:nvSpPr>
          <p:cNvPr id="5" name="Content Placeholder 2"/>
          <p:cNvSpPr>
            <a:spLocks noGrp="1"/>
          </p:cNvSpPr>
          <p:nvPr>
            <p:ph idx="1"/>
          </p:nvPr>
        </p:nvSpPr>
        <p:spPr>
          <a:xfrm>
            <a:off x="398060" y="1821077"/>
            <a:ext cx="8745940" cy="809767"/>
          </a:xfrm>
          <a:noFill/>
        </p:spPr>
        <p:txBody>
          <a:bodyPr/>
          <a:lstStyle/>
          <a:p>
            <a:endParaRPr lang="en-US" sz="2000" dirty="0" smtClean="0">
              <a:solidFill>
                <a:schemeClr val="bg2">
                  <a:lumMod val="10000"/>
                </a:schemeClr>
              </a:solidFill>
            </a:endParaRPr>
          </a:p>
          <a:p>
            <a:pPr marL="0" indent="0">
              <a:buNone/>
            </a:pPr>
            <a:endParaRPr lang="en-US" sz="2000" dirty="0" smtClean="0">
              <a:solidFill>
                <a:schemeClr val="bg2">
                  <a:lumMod val="10000"/>
                </a:schemeClr>
              </a:solidFill>
            </a:endParaRPr>
          </a:p>
          <a:p>
            <a:pPr marL="0" indent="0">
              <a:buNone/>
            </a:pPr>
            <a:r>
              <a:rPr lang="en-US" sz="2000" u="sng" dirty="0" smtClean="0">
                <a:solidFill>
                  <a:schemeClr val="bg2">
                    <a:lumMod val="10000"/>
                  </a:schemeClr>
                </a:solidFill>
              </a:rPr>
              <a:t>Comments: </a:t>
            </a:r>
          </a:p>
          <a:p>
            <a:r>
              <a:rPr lang="en-US" sz="1800" dirty="0" smtClean="0">
                <a:solidFill>
                  <a:schemeClr val="bg2">
                    <a:lumMod val="10000"/>
                  </a:schemeClr>
                </a:solidFill>
              </a:rPr>
              <a:t>“Get </a:t>
            </a:r>
            <a:r>
              <a:rPr lang="en-US" sz="1800" dirty="0">
                <a:solidFill>
                  <a:schemeClr val="bg2">
                    <a:lumMod val="10000"/>
                  </a:schemeClr>
                </a:solidFill>
              </a:rPr>
              <a:t>bigger classrooms for exams </a:t>
            </a:r>
            <a:r>
              <a:rPr lang="en-US" sz="1800" dirty="0" smtClean="0">
                <a:solidFill>
                  <a:schemeClr val="bg2">
                    <a:lumMod val="10000"/>
                  </a:schemeClr>
                </a:solidFill>
              </a:rPr>
              <a:t>….”</a:t>
            </a:r>
          </a:p>
          <a:p>
            <a:r>
              <a:rPr lang="en-US" sz="1800" dirty="0" smtClean="0">
                <a:solidFill>
                  <a:schemeClr val="bg2">
                    <a:lumMod val="10000"/>
                  </a:schemeClr>
                </a:solidFill>
              </a:rPr>
              <a:t>“Never </a:t>
            </a:r>
            <a:r>
              <a:rPr lang="en-US" sz="1800" dirty="0">
                <a:solidFill>
                  <a:schemeClr val="bg2">
                    <a:lumMod val="10000"/>
                  </a:schemeClr>
                </a:solidFill>
              </a:rPr>
              <a:t>use material from the previous </a:t>
            </a:r>
            <a:r>
              <a:rPr lang="en-US" sz="1800" dirty="0" smtClean="0">
                <a:solidFill>
                  <a:schemeClr val="bg2">
                    <a:lumMod val="10000"/>
                  </a:schemeClr>
                </a:solidFill>
              </a:rPr>
              <a:t>year”</a:t>
            </a:r>
          </a:p>
          <a:p>
            <a:r>
              <a:rPr lang="en-US" sz="1800" dirty="0" smtClean="0">
                <a:solidFill>
                  <a:schemeClr val="bg2">
                    <a:lumMod val="10000"/>
                  </a:schemeClr>
                </a:solidFill>
              </a:rPr>
              <a:t>“Make </a:t>
            </a:r>
            <a:r>
              <a:rPr lang="en-US" sz="1800" dirty="0">
                <a:solidFill>
                  <a:schemeClr val="bg2">
                    <a:lumMod val="10000"/>
                  </a:schemeClr>
                </a:solidFill>
              </a:rPr>
              <a:t>their own assignments such that students cannot find solutions on the </a:t>
            </a:r>
            <a:r>
              <a:rPr lang="en-US" sz="1800" dirty="0" smtClean="0">
                <a:solidFill>
                  <a:schemeClr val="bg2">
                    <a:lumMod val="10000"/>
                  </a:schemeClr>
                </a:solidFill>
              </a:rPr>
              <a:t>internet”</a:t>
            </a:r>
          </a:p>
          <a:p>
            <a:r>
              <a:rPr lang="en-US" sz="1800" dirty="0" smtClean="0">
                <a:solidFill>
                  <a:schemeClr val="bg2">
                    <a:lumMod val="10000"/>
                  </a:schemeClr>
                </a:solidFill>
              </a:rPr>
              <a:t>“Have </a:t>
            </a:r>
            <a:r>
              <a:rPr lang="en-US" sz="1800" dirty="0">
                <a:solidFill>
                  <a:schemeClr val="bg2">
                    <a:lumMod val="10000"/>
                  </a:schemeClr>
                </a:solidFill>
              </a:rPr>
              <a:t>clear policies on the penalties and enforce them. By this stage, everyone knows about academic integrity. They just need to be reminded on the harsh penalties of </a:t>
            </a:r>
            <a:r>
              <a:rPr lang="en-US" sz="1800" dirty="0" smtClean="0">
                <a:solidFill>
                  <a:schemeClr val="bg2">
                    <a:lumMod val="10000"/>
                  </a:schemeClr>
                </a:solidFill>
              </a:rPr>
              <a:t>cheating”</a:t>
            </a:r>
          </a:p>
          <a:p>
            <a:r>
              <a:rPr lang="en-US" sz="1800" dirty="0" smtClean="0">
                <a:solidFill>
                  <a:schemeClr val="bg2">
                    <a:lumMod val="10000"/>
                  </a:schemeClr>
                </a:solidFill>
              </a:rPr>
              <a:t>“Clarity </a:t>
            </a:r>
            <a:r>
              <a:rPr lang="en-US" sz="1800" dirty="0">
                <a:solidFill>
                  <a:schemeClr val="bg2">
                    <a:lumMod val="10000"/>
                  </a:schemeClr>
                </a:solidFill>
              </a:rPr>
              <a:t>in the tasks where collaboration is allowed versus where it is not </a:t>
            </a:r>
            <a:r>
              <a:rPr lang="en-US" sz="1800" dirty="0" smtClean="0">
                <a:solidFill>
                  <a:schemeClr val="bg2">
                    <a:lumMod val="10000"/>
                  </a:schemeClr>
                </a:solidFill>
              </a:rPr>
              <a:t>“</a:t>
            </a:r>
          </a:p>
          <a:p>
            <a:r>
              <a:rPr lang="en-US" sz="1800" dirty="0" smtClean="0">
                <a:solidFill>
                  <a:schemeClr val="bg2">
                    <a:lumMod val="10000"/>
                  </a:schemeClr>
                </a:solidFill>
              </a:rPr>
              <a:t>“Highlight </a:t>
            </a:r>
            <a:r>
              <a:rPr lang="en-US" sz="1800" dirty="0">
                <a:solidFill>
                  <a:schemeClr val="bg2">
                    <a:lumMod val="10000"/>
                  </a:schemeClr>
                </a:solidFill>
              </a:rPr>
              <a:t>the importance of </a:t>
            </a:r>
            <a:r>
              <a:rPr lang="en-US" sz="1800" dirty="0" smtClean="0">
                <a:solidFill>
                  <a:schemeClr val="bg2">
                    <a:lumMod val="10000"/>
                  </a:schemeClr>
                </a:solidFill>
              </a:rPr>
              <a:t>it </a:t>
            </a:r>
            <a:r>
              <a:rPr lang="en-US" sz="1800" dirty="0">
                <a:solidFill>
                  <a:schemeClr val="bg2">
                    <a:lumMod val="10000"/>
                  </a:schemeClr>
                </a:solidFill>
              </a:rPr>
              <a:t>in the engineering </a:t>
            </a:r>
            <a:r>
              <a:rPr lang="en-US" sz="1800" dirty="0" smtClean="0">
                <a:solidFill>
                  <a:schemeClr val="bg2">
                    <a:lumMod val="10000"/>
                  </a:schemeClr>
                </a:solidFill>
              </a:rPr>
              <a:t>profession”</a:t>
            </a:r>
          </a:p>
          <a:p>
            <a:r>
              <a:rPr lang="en-US" sz="1800" dirty="0" smtClean="0">
                <a:solidFill>
                  <a:schemeClr val="bg2">
                    <a:lumMod val="10000"/>
                  </a:schemeClr>
                </a:solidFill>
              </a:rPr>
              <a:t>“Graders </a:t>
            </a:r>
            <a:r>
              <a:rPr lang="en-US" sz="1800" dirty="0">
                <a:solidFill>
                  <a:schemeClr val="bg2">
                    <a:lumMod val="10000"/>
                  </a:schemeClr>
                </a:solidFill>
              </a:rPr>
              <a:t>look out for students of their own </a:t>
            </a:r>
            <a:r>
              <a:rPr lang="en-US" sz="1800" dirty="0" smtClean="0">
                <a:solidFill>
                  <a:schemeClr val="bg2">
                    <a:lumMod val="10000"/>
                  </a:schemeClr>
                </a:solidFill>
              </a:rPr>
              <a:t>nationality”</a:t>
            </a:r>
            <a:endParaRPr lang="en-US" sz="2000" u="sng" dirty="0" smtClean="0">
              <a:solidFill>
                <a:schemeClr val="bg2">
                  <a:lumMod val="10000"/>
                </a:schemeClr>
              </a:solidFill>
            </a:endParaRPr>
          </a:p>
        </p:txBody>
      </p:sp>
      <p:sp>
        <p:nvSpPr>
          <p:cNvPr id="8" name="TextBox 7"/>
          <p:cNvSpPr txBox="1"/>
          <p:nvPr/>
        </p:nvSpPr>
        <p:spPr>
          <a:xfrm>
            <a:off x="313899" y="938073"/>
            <a:ext cx="8541223" cy="169277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lumMod val="10000"/>
                  </a:schemeClr>
                </a:solidFill>
              </a:rPr>
              <a:t>92%:  Academic integrity rules are made sufficiently clear</a:t>
            </a:r>
          </a:p>
          <a:p>
            <a:pPr marL="285750" indent="-285750">
              <a:buFont typeface="Arial" panose="020B0604020202020204" pitchFamily="34" charset="0"/>
              <a:buChar char="•"/>
            </a:pPr>
            <a:r>
              <a:rPr lang="en-US" dirty="0" smtClean="0">
                <a:solidFill>
                  <a:schemeClr val="bg2">
                    <a:lumMod val="10000"/>
                  </a:schemeClr>
                </a:solidFill>
              </a:rPr>
              <a:t>19%:  Strongly Agree / Agree that cheating is widespread among </a:t>
            </a:r>
            <a:r>
              <a:rPr lang="en-US" dirty="0" err="1" smtClean="0">
                <a:solidFill>
                  <a:schemeClr val="bg2">
                    <a:lumMod val="10000"/>
                  </a:schemeClr>
                </a:solidFill>
              </a:rPr>
              <a:t>VSoE</a:t>
            </a:r>
            <a:r>
              <a:rPr lang="en-US" dirty="0" smtClean="0">
                <a:solidFill>
                  <a:schemeClr val="bg2">
                    <a:lumMod val="10000"/>
                  </a:schemeClr>
                </a:solidFill>
              </a:rPr>
              <a:t> M.S. courses</a:t>
            </a:r>
          </a:p>
          <a:p>
            <a:pPr marL="285750" indent="-285750">
              <a:buFont typeface="Arial" panose="020B0604020202020204" pitchFamily="34" charset="0"/>
              <a:buChar char="•"/>
            </a:pPr>
            <a:r>
              <a:rPr lang="en-US" dirty="0" smtClean="0">
                <a:solidFill>
                  <a:schemeClr val="bg2">
                    <a:lumMod val="10000"/>
                  </a:schemeClr>
                </a:solidFill>
              </a:rPr>
              <a:t>39%:  Have seen someone cheat</a:t>
            </a:r>
          </a:p>
          <a:p>
            <a:pPr marL="285750" indent="-285750">
              <a:buFont typeface="Arial" panose="020B0604020202020204" pitchFamily="34" charset="0"/>
              <a:buChar char="•"/>
            </a:pPr>
            <a:r>
              <a:rPr lang="en-US" dirty="0" smtClean="0">
                <a:solidFill>
                  <a:schemeClr val="bg2">
                    <a:lumMod val="10000"/>
                  </a:schemeClr>
                </a:solidFill>
              </a:rPr>
              <a:t>28%:  Believe cultural differences can lead to an inaccurate understanding of the    academic integrity policy at USC</a:t>
            </a:r>
          </a:p>
          <a:p>
            <a:endParaRPr lang="en-US" sz="1400" dirty="0"/>
          </a:p>
        </p:txBody>
      </p:sp>
      <p:cxnSp>
        <p:nvCxnSpPr>
          <p:cNvPr id="11" name="Straight Connector 10"/>
          <p:cNvCxnSpPr/>
          <p:nvPr/>
        </p:nvCxnSpPr>
        <p:spPr>
          <a:xfrm>
            <a:off x="491319" y="886456"/>
            <a:ext cx="78201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24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914774"/>
            <a:ext cx="9129299" cy="104775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dirty="0">
              <a:solidFill>
                <a:schemeClr val="bg2">
                  <a:lumMod val="10000"/>
                </a:schemeClr>
              </a:solidFill>
              <a:latin typeface="Times New Roman"/>
              <a:cs typeface="Times New Roman"/>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i="1" u="none" strike="noStrike" kern="1200" cap="none" spc="0" normalizeH="0" baseline="0" noProof="0" dirty="0" smtClean="0">
              <a:solidFill>
                <a:schemeClr val="bg2">
                  <a:lumMod val="10000"/>
                </a:schemeClr>
              </a:solidFill>
              <a:effectLst/>
              <a:uLnTx/>
              <a:uFillTx/>
              <a:latin typeface="Times New Roman"/>
              <a:ea typeface="+mn-ea"/>
              <a:cs typeface="Times New Roman"/>
            </a:endParaRPr>
          </a:p>
        </p:txBody>
      </p:sp>
      <p:sp>
        <p:nvSpPr>
          <p:cNvPr id="2" name="Rectangle 1"/>
          <p:cNvSpPr/>
          <p:nvPr/>
        </p:nvSpPr>
        <p:spPr>
          <a:xfrm>
            <a:off x="1050878" y="1868214"/>
            <a:ext cx="7356144" cy="2308324"/>
          </a:xfrm>
          <a:prstGeom prst="rect">
            <a:avLst/>
          </a:prstGeom>
        </p:spPr>
        <p:txBody>
          <a:bodyPr wrap="square">
            <a:spAutoFit/>
          </a:bodyPr>
          <a:lstStyle/>
          <a:p>
            <a:r>
              <a:rPr lang="en-US" i="1" dirty="0"/>
              <a:t>“When students are in a foreign country, it is natural for them to always look for “tips” and “tricks” first when running into issues or choice-making. This is when academic integrity challenges happen. </a:t>
            </a:r>
            <a:endParaRPr lang="en-US" i="1" dirty="0" smtClean="0"/>
          </a:p>
          <a:p>
            <a:endParaRPr lang="en-US" i="1" dirty="0"/>
          </a:p>
          <a:p>
            <a:r>
              <a:rPr lang="en-US" i="1" dirty="0" smtClean="0"/>
              <a:t>Because </a:t>
            </a:r>
            <a:r>
              <a:rPr lang="en-US" i="1" dirty="0"/>
              <a:t>they are all so relying on their own ethnic groups that each other’s life would cross path so much, it is hard for one to reject another’s request of favor in facilitating an academic integrity violator. </a:t>
            </a:r>
            <a:endParaRPr lang="en-US" i="1" dirty="0" smtClean="0"/>
          </a:p>
          <a:p>
            <a:pPr algn="r"/>
            <a:r>
              <a:rPr lang="en-US" dirty="0" smtClean="0">
                <a:solidFill>
                  <a:schemeClr val="bg2">
                    <a:lumMod val="10000"/>
                  </a:schemeClr>
                </a:solidFill>
              </a:rPr>
              <a:t>Viterbi MS Student from China</a:t>
            </a:r>
            <a:endParaRPr lang="en-US" dirty="0">
              <a:solidFill>
                <a:schemeClr val="bg2">
                  <a:lumMod val="10000"/>
                </a:schemeClr>
              </a:solidFill>
            </a:endParaRPr>
          </a:p>
        </p:txBody>
      </p:sp>
    </p:spTree>
    <p:extLst>
      <p:ext uri="{BB962C8B-B14F-4D97-AF65-F5344CB8AC3E}">
        <p14:creationId xmlns:p14="http://schemas.microsoft.com/office/powerpoint/2010/main" val="5976168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675"/>
            <a:ext cx="7086600" cy="914400"/>
          </a:xfrm>
        </p:spPr>
        <p:txBody>
          <a:bodyPr/>
          <a:lstStyle/>
          <a:p>
            <a:r>
              <a:rPr lang="en-US" sz="2400" dirty="0" smtClean="0"/>
              <a:t>Snapshot: Viterbi School of Engineering</a:t>
            </a:r>
            <a:br>
              <a:rPr lang="en-US" sz="2400" dirty="0" smtClean="0"/>
            </a:br>
            <a:r>
              <a:rPr lang="en-US" sz="2400" dirty="0" smtClean="0"/>
              <a:t>Master’s Students</a:t>
            </a:r>
            <a:r>
              <a:rPr lang="en-US" sz="2800" dirty="0" smtClean="0"/>
              <a:t/>
            </a:r>
            <a:br>
              <a:rPr lang="en-US" sz="2800" dirty="0" smtClean="0"/>
            </a:br>
            <a:endParaRPr lang="en-US" sz="2800" dirty="0"/>
          </a:p>
        </p:txBody>
      </p:sp>
      <p:sp>
        <p:nvSpPr>
          <p:cNvPr id="3" name="Content Placeholder 2"/>
          <p:cNvSpPr>
            <a:spLocks noGrp="1"/>
          </p:cNvSpPr>
          <p:nvPr>
            <p:ph idx="1"/>
          </p:nvPr>
        </p:nvSpPr>
        <p:spPr>
          <a:xfrm>
            <a:off x="354842" y="4667535"/>
            <a:ext cx="8518334" cy="1037728"/>
          </a:xfrm>
          <a:noFill/>
        </p:spPr>
        <p:txBody>
          <a:bodyPr/>
          <a:lstStyle/>
          <a:p>
            <a:pPr marL="0" indent="0">
              <a:buNone/>
            </a:pPr>
            <a:endParaRPr lang="en-US" sz="1800" dirty="0" smtClean="0">
              <a:solidFill>
                <a:schemeClr val="bg2">
                  <a:lumMod val="25000"/>
                </a:schemeClr>
              </a:solidFill>
            </a:endParaRPr>
          </a:p>
          <a:p>
            <a:r>
              <a:rPr lang="en-US" sz="1800" dirty="0" smtClean="0">
                <a:solidFill>
                  <a:schemeClr val="bg2">
                    <a:lumMod val="25000"/>
                  </a:schemeClr>
                </a:solidFill>
              </a:rPr>
              <a:t>11% from “other” countries often lack the benefits associated with the strong ethnic communities and can feel isolated</a:t>
            </a:r>
          </a:p>
          <a:p>
            <a:pPr marL="0" indent="0">
              <a:buNone/>
            </a:pPr>
            <a:r>
              <a:rPr lang="en-US" sz="1600" dirty="0"/>
              <a:t>	</a:t>
            </a:r>
            <a:endParaRPr lang="en-US" sz="1600" dirty="0" smtClean="0"/>
          </a:p>
          <a:p>
            <a:endParaRPr lang="en-US" sz="1600" dirty="0" smtClean="0"/>
          </a:p>
          <a:p>
            <a:endParaRPr lang="en-US" sz="1600" dirty="0"/>
          </a:p>
          <a:p>
            <a:endParaRPr lang="en-US" sz="1600" dirty="0" smtClean="0"/>
          </a:p>
          <a:p>
            <a:endParaRPr lang="en-US" sz="16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464" y="1628775"/>
            <a:ext cx="3366361"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354842" y="1026497"/>
            <a:ext cx="5036022" cy="2371724"/>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800" dirty="0" smtClean="0">
              <a:solidFill>
                <a:schemeClr val="bg2">
                  <a:lumMod val="25000"/>
                </a:schemeClr>
              </a:solidFill>
            </a:endParaRPr>
          </a:p>
          <a:p>
            <a:r>
              <a:rPr lang="en-US" sz="1800" dirty="0">
                <a:solidFill>
                  <a:schemeClr val="bg2">
                    <a:lumMod val="25000"/>
                  </a:schemeClr>
                </a:solidFill>
              </a:rPr>
              <a:t>3,894 Viterbi Master’s </a:t>
            </a:r>
            <a:r>
              <a:rPr lang="en-US" sz="1800" dirty="0" smtClean="0">
                <a:solidFill>
                  <a:schemeClr val="bg2">
                    <a:lumMod val="25000"/>
                  </a:schemeClr>
                </a:solidFill>
              </a:rPr>
              <a:t>Students</a:t>
            </a:r>
          </a:p>
          <a:p>
            <a:endParaRPr lang="en-US" sz="800" dirty="0">
              <a:solidFill>
                <a:schemeClr val="bg2">
                  <a:lumMod val="25000"/>
                </a:schemeClr>
              </a:solidFill>
            </a:endParaRPr>
          </a:p>
          <a:p>
            <a:r>
              <a:rPr lang="en-US" sz="1800" dirty="0" smtClean="0">
                <a:solidFill>
                  <a:schemeClr val="bg2">
                    <a:lumMod val="25000"/>
                  </a:schemeClr>
                </a:solidFill>
              </a:rPr>
              <a:t>59 different countries</a:t>
            </a:r>
          </a:p>
          <a:p>
            <a:endParaRPr lang="en-US" sz="800" dirty="0" smtClean="0">
              <a:solidFill>
                <a:schemeClr val="bg2">
                  <a:lumMod val="25000"/>
                </a:schemeClr>
              </a:solidFill>
            </a:endParaRPr>
          </a:p>
          <a:p>
            <a:r>
              <a:rPr lang="en-US" sz="1800" dirty="0" smtClean="0">
                <a:solidFill>
                  <a:schemeClr val="bg2">
                    <a:lumMod val="25000"/>
                  </a:schemeClr>
                </a:solidFill>
              </a:rPr>
              <a:t>62% are Chinese or Indian</a:t>
            </a:r>
          </a:p>
          <a:p>
            <a:endParaRPr lang="en-US" sz="800" dirty="0">
              <a:solidFill>
                <a:schemeClr val="bg2">
                  <a:lumMod val="25000"/>
                </a:schemeClr>
              </a:solidFill>
            </a:endParaRPr>
          </a:p>
          <a:p>
            <a:r>
              <a:rPr lang="en-US" sz="1800" dirty="0" smtClean="0">
                <a:solidFill>
                  <a:schemeClr val="bg2">
                    <a:lumMod val="25000"/>
                  </a:schemeClr>
                </a:solidFill>
              </a:rPr>
              <a:t>Of the US citizens, 39% are  enrolled  on campus   (69%  are enrolled online - </a:t>
            </a:r>
            <a:r>
              <a:rPr lang="en-US" sz="1800" dirty="0" err="1" smtClean="0">
                <a:solidFill>
                  <a:schemeClr val="bg2">
                    <a:lumMod val="25000"/>
                  </a:schemeClr>
                </a:solidFill>
              </a:rPr>
              <a:t>DEN@Viterbi</a:t>
            </a:r>
            <a:r>
              <a:rPr lang="en-US" sz="1800" dirty="0" smtClean="0">
                <a:solidFill>
                  <a:schemeClr val="bg2">
                    <a:lumMod val="25000"/>
                  </a:schemeClr>
                </a:solidFill>
              </a:rPr>
              <a:t>)</a:t>
            </a:r>
          </a:p>
          <a:p>
            <a:endParaRPr lang="en-US" sz="800" dirty="0" smtClean="0">
              <a:solidFill>
                <a:schemeClr val="bg2">
                  <a:lumMod val="25000"/>
                </a:schemeClr>
              </a:solidFill>
            </a:endParaRPr>
          </a:p>
          <a:p>
            <a:r>
              <a:rPr lang="en-US" sz="1800" dirty="0" smtClean="0">
                <a:solidFill>
                  <a:schemeClr val="bg2">
                    <a:lumMod val="25000"/>
                  </a:schemeClr>
                </a:solidFill>
              </a:rPr>
              <a:t>New students attach to existing USC Chinese and Indian communities before arriving on campus</a:t>
            </a:r>
          </a:p>
          <a:p>
            <a:endParaRPr lang="en-US" sz="800" dirty="0">
              <a:solidFill>
                <a:schemeClr val="bg2">
                  <a:lumMod val="25000"/>
                </a:schemeClr>
              </a:solidFill>
            </a:endParaRPr>
          </a:p>
          <a:p>
            <a:r>
              <a:rPr lang="en-US" sz="1800" dirty="0" smtClean="0">
                <a:solidFill>
                  <a:schemeClr val="bg2">
                    <a:lumMod val="25000"/>
                  </a:schemeClr>
                </a:solidFill>
              </a:rPr>
              <a:t>Students typically graduate in 3 -4 semesters</a:t>
            </a:r>
          </a:p>
          <a:p>
            <a:endParaRPr lang="en-US" sz="1800" dirty="0">
              <a:solidFill>
                <a:schemeClr val="bg2">
                  <a:lumMod val="25000"/>
                </a:schemeClr>
              </a:solidFill>
            </a:endParaRPr>
          </a:p>
          <a:p>
            <a:endParaRPr lang="en-US" sz="1800" dirty="0" smtClean="0">
              <a:solidFill>
                <a:schemeClr val="bg2">
                  <a:lumMod val="25000"/>
                </a:schemeClr>
              </a:solidFill>
            </a:endParaRPr>
          </a:p>
          <a:p>
            <a:pPr marL="0" indent="0">
              <a:buNone/>
            </a:pPr>
            <a:endParaRPr lang="en-US" sz="1400" dirty="0" smtClean="0">
              <a:solidFill>
                <a:schemeClr val="bg2">
                  <a:lumMod val="25000"/>
                </a:schemeClr>
              </a:solidFill>
            </a:endParaRPr>
          </a:p>
        </p:txBody>
      </p:sp>
      <p:cxnSp>
        <p:nvCxnSpPr>
          <p:cNvPr id="9" name="Straight Connector 8"/>
          <p:cNvCxnSpPr/>
          <p:nvPr/>
        </p:nvCxnSpPr>
        <p:spPr>
          <a:xfrm>
            <a:off x="491319" y="886456"/>
            <a:ext cx="78201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768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47005"/>
            <a:ext cx="7086600" cy="914400"/>
          </a:xfrm>
        </p:spPr>
        <p:txBody>
          <a:bodyPr/>
          <a:lstStyle/>
          <a:p>
            <a:r>
              <a:rPr lang="en-US" sz="2400" dirty="0" smtClean="0"/>
              <a:t>Cultural Cliques</a:t>
            </a:r>
            <a:br>
              <a:rPr lang="en-US" sz="2400" dirty="0" smtClean="0"/>
            </a:br>
            <a:r>
              <a:rPr lang="en-US" sz="2400" dirty="0" smtClean="0"/>
              <a:t>Focus Group:  Chinese Students</a:t>
            </a:r>
            <a:endParaRPr lang="en-US" sz="2400" dirty="0"/>
          </a:p>
        </p:txBody>
      </p:sp>
      <p:sp>
        <p:nvSpPr>
          <p:cNvPr id="4" name="Content Placeholder 2"/>
          <p:cNvSpPr>
            <a:spLocks noGrp="1"/>
          </p:cNvSpPr>
          <p:nvPr>
            <p:ph idx="1"/>
          </p:nvPr>
        </p:nvSpPr>
        <p:spPr>
          <a:xfrm>
            <a:off x="381000" y="1209675"/>
            <a:ext cx="8458200" cy="4495800"/>
          </a:xfrm>
          <a:noFill/>
        </p:spPr>
        <p:txBody>
          <a:bodyPr/>
          <a:lstStyle/>
          <a:p>
            <a:pPr marL="0" indent="0">
              <a:buNone/>
            </a:pPr>
            <a:r>
              <a:rPr lang="en-US" sz="1600" dirty="0">
                <a:solidFill>
                  <a:schemeClr val="bg2">
                    <a:lumMod val="25000"/>
                  </a:schemeClr>
                </a:solidFill>
              </a:rPr>
              <a:t>Students begin to connect with their own cultural groups from the moment they decide to apply</a:t>
            </a:r>
          </a:p>
          <a:p>
            <a:r>
              <a:rPr lang="en-US" sz="1600" dirty="0" smtClean="0">
                <a:solidFill>
                  <a:schemeClr val="bg2">
                    <a:lumMod val="25000"/>
                  </a:schemeClr>
                </a:solidFill>
              </a:rPr>
              <a:t>China:  QQ </a:t>
            </a:r>
            <a:r>
              <a:rPr lang="en-US" sz="1600" dirty="0">
                <a:solidFill>
                  <a:schemeClr val="bg2">
                    <a:lumMod val="25000"/>
                  </a:schemeClr>
                </a:solidFill>
              </a:rPr>
              <a:t>groups </a:t>
            </a:r>
            <a:r>
              <a:rPr lang="en-US" sz="1600" dirty="0" smtClean="0">
                <a:solidFill>
                  <a:schemeClr val="bg2">
                    <a:lumMod val="25000"/>
                  </a:schemeClr>
                </a:solidFill>
              </a:rPr>
              <a:t>(online messenger software </a:t>
            </a:r>
            <a:r>
              <a:rPr lang="en-US" sz="1600" dirty="0">
                <a:solidFill>
                  <a:schemeClr val="bg2">
                    <a:lumMod val="25000"/>
                  </a:schemeClr>
                </a:solidFill>
              </a:rPr>
              <a:t>used frequently in </a:t>
            </a:r>
            <a:r>
              <a:rPr lang="en-US" sz="1600" dirty="0" smtClean="0">
                <a:solidFill>
                  <a:schemeClr val="bg2">
                    <a:lumMod val="25000"/>
                  </a:schemeClr>
                </a:solidFill>
              </a:rPr>
              <a:t>China)</a:t>
            </a:r>
            <a:endParaRPr lang="en-US" sz="1600" dirty="0">
              <a:solidFill>
                <a:schemeClr val="bg2">
                  <a:lumMod val="25000"/>
                </a:schemeClr>
              </a:solidFill>
            </a:endParaRPr>
          </a:p>
          <a:p>
            <a:r>
              <a:rPr lang="en-US" sz="1600" dirty="0" smtClean="0">
                <a:solidFill>
                  <a:schemeClr val="bg2">
                    <a:lumMod val="25000"/>
                  </a:schemeClr>
                </a:solidFill>
              </a:rPr>
              <a:t>A </a:t>
            </a:r>
            <a:r>
              <a:rPr lang="en-US" sz="1600" dirty="0">
                <a:solidFill>
                  <a:schemeClr val="bg2">
                    <a:lumMod val="25000"/>
                  </a:schemeClr>
                </a:solidFill>
              </a:rPr>
              <a:t>search of </a:t>
            </a:r>
            <a:r>
              <a:rPr lang="en-US" sz="1600" u="sng" dirty="0">
                <a:solidFill>
                  <a:schemeClr val="bg2">
                    <a:lumMod val="25000"/>
                  </a:schemeClr>
                </a:solidFill>
              </a:rPr>
              <a:t>USC</a:t>
            </a:r>
            <a:r>
              <a:rPr lang="en-US" sz="1600" dirty="0">
                <a:solidFill>
                  <a:schemeClr val="bg2">
                    <a:lumMod val="25000"/>
                  </a:schemeClr>
                </a:solidFill>
              </a:rPr>
              <a:t> on QQ groups the groups are by School/Apply Year/Admitted Year </a:t>
            </a:r>
            <a:r>
              <a:rPr lang="en-US" sz="1600" dirty="0" smtClean="0">
                <a:solidFill>
                  <a:schemeClr val="bg2">
                    <a:lumMod val="25000"/>
                  </a:schemeClr>
                </a:solidFill>
              </a:rPr>
              <a:t>etc.</a:t>
            </a:r>
            <a:endParaRPr lang="en-US" sz="1600" dirty="0">
              <a:solidFill>
                <a:schemeClr val="bg2">
                  <a:lumMod val="25000"/>
                </a:schemeClr>
              </a:solidFill>
            </a:endParaRPr>
          </a:p>
          <a:p>
            <a:r>
              <a:rPr lang="en-US" sz="1600" dirty="0" smtClean="0">
                <a:solidFill>
                  <a:schemeClr val="bg2">
                    <a:lumMod val="25000"/>
                  </a:schemeClr>
                </a:solidFill>
              </a:rPr>
              <a:t>These </a:t>
            </a:r>
            <a:r>
              <a:rPr lang="en-US" sz="1600" dirty="0">
                <a:solidFill>
                  <a:schemeClr val="bg2">
                    <a:lumMod val="25000"/>
                  </a:schemeClr>
                </a:solidFill>
              </a:rPr>
              <a:t>groups are formed by volunteers (typically current students or alumni) and then promoted through online forums and word of mouth</a:t>
            </a:r>
          </a:p>
          <a:p>
            <a:pPr marL="0" indent="0">
              <a:buNone/>
            </a:pPr>
            <a:endParaRPr lang="en-US" sz="16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65438"/>
            <a:ext cx="5486400"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91319" y="1060757"/>
            <a:ext cx="78201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66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856" y="167050"/>
            <a:ext cx="7086600" cy="914400"/>
          </a:xfrm>
        </p:spPr>
        <p:txBody>
          <a:bodyPr/>
          <a:lstStyle/>
          <a:p>
            <a:r>
              <a:rPr lang="en-US" sz="2400" dirty="0"/>
              <a:t>Cultural </a:t>
            </a:r>
            <a:r>
              <a:rPr lang="en-US" sz="2400" dirty="0" smtClean="0"/>
              <a:t>Cliques</a:t>
            </a:r>
            <a:r>
              <a:rPr lang="en-US" sz="2400" dirty="0"/>
              <a:t/>
            </a:r>
            <a:br>
              <a:rPr lang="en-US" sz="2400" dirty="0"/>
            </a:br>
            <a:r>
              <a:rPr lang="en-US" sz="2400" dirty="0"/>
              <a:t>Focus Group:  Chinese Students</a:t>
            </a:r>
          </a:p>
        </p:txBody>
      </p:sp>
      <p:sp>
        <p:nvSpPr>
          <p:cNvPr id="4" name="Content Placeholder 2"/>
          <p:cNvSpPr>
            <a:spLocks noGrp="1"/>
          </p:cNvSpPr>
          <p:nvPr>
            <p:ph idx="1"/>
          </p:nvPr>
        </p:nvSpPr>
        <p:spPr>
          <a:xfrm>
            <a:off x="381000" y="1209675"/>
            <a:ext cx="8458200" cy="4495800"/>
          </a:xfrm>
          <a:noFill/>
        </p:spPr>
        <p:txBody>
          <a:bodyPr/>
          <a:lstStyle/>
          <a:p>
            <a:pPr marL="0" indent="0">
              <a:buNone/>
            </a:pPr>
            <a:r>
              <a:rPr lang="en-US" sz="1600" b="1" u="sng" dirty="0" smtClean="0">
                <a:solidFill>
                  <a:schemeClr val="bg2">
                    <a:lumMod val="25000"/>
                  </a:schemeClr>
                </a:solidFill>
              </a:rPr>
              <a:t>Perceived Benefits:</a:t>
            </a:r>
          </a:p>
          <a:p>
            <a:r>
              <a:rPr lang="en-US" sz="1600" dirty="0">
                <a:solidFill>
                  <a:schemeClr val="bg2">
                    <a:lumMod val="25000"/>
                  </a:schemeClr>
                </a:solidFill>
              </a:rPr>
              <a:t>R</a:t>
            </a:r>
            <a:r>
              <a:rPr lang="en-US" sz="1600" dirty="0" smtClean="0">
                <a:solidFill>
                  <a:schemeClr val="bg2">
                    <a:lumMod val="25000"/>
                  </a:schemeClr>
                </a:solidFill>
              </a:rPr>
              <a:t>eliable </a:t>
            </a:r>
            <a:r>
              <a:rPr lang="en-US" sz="1600" dirty="0">
                <a:solidFill>
                  <a:schemeClr val="bg2">
                    <a:lumMod val="25000"/>
                  </a:schemeClr>
                </a:solidFill>
              </a:rPr>
              <a:t>resource where students can exchange </a:t>
            </a:r>
            <a:r>
              <a:rPr lang="en-US" sz="1600" dirty="0" smtClean="0">
                <a:solidFill>
                  <a:schemeClr val="bg2">
                    <a:lumMod val="25000"/>
                  </a:schemeClr>
                </a:solidFill>
              </a:rPr>
              <a:t>information - from </a:t>
            </a:r>
            <a:r>
              <a:rPr lang="en-US" sz="1600" dirty="0">
                <a:solidFill>
                  <a:schemeClr val="bg2">
                    <a:lumMod val="25000"/>
                  </a:schemeClr>
                </a:solidFill>
              </a:rPr>
              <a:t>application </a:t>
            </a:r>
            <a:r>
              <a:rPr lang="en-US" sz="1600" dirty="0" smtClean="0">
                <a:solidFill>
                  <a:schemeClr val="bg2">
                    <a:lumMod val="25000"/>
                  </a:schemeClr>
                </a:solidFill>
              </a:rPr>
              <a:t>process, </a:t>
            </a:r>
            <a:r>
              <a:rPr lang="en-US" sz="1600" dirty="0">
                <a:solidFill>
                  <a:schemeClr val="bg2">
                    <a:lumMod val="25000"/>
                  </a:schemeClr>
                </a:solidFill>
              </a:rPr>
              <a:t>travel information, carpool, all the way to housing, roommate matchups and course </a:t>
            </a:r>
            <a:r>
              <a:rPr lang="en-US" sz="1600" dirty="0" smtClean="0">
                <a:solidFill>
                  <a:schemeClr val="bg2">
                    <a:lumMod val="25000"/>
                  </a:schemeClr>
                </a:solidFill>
              </a:rPr>
              <a:t>selections </a:t>
            </a:r>
          </a:p>
          <a:p>
            <a:r>
              <a:rPr lang="en-US" sz="1600" dirty="0" smtClean="0">
                <a:solidFill>
                  <a:schemeClr val="bg2">
                    <a:lumMod val="25000"/>
                  </a:schemeClr>
                </a:solidFill>
              </a:rPr>
              <a:t>Helps build connections and relationships </a:t>
            </a:r>
            <a:r>
              <a:rPr lang="en-US" sz="1600" dirty="0">
                <a:solidFill>
                  <a:schemeClr val="bg2">
                    <a:lumMod val="25000"/>
                  </a:schemeClr>
                </a:solidFill>
              </a:rPr>
              <a:t>before arriving to </a:t>
            </a:r>
            <a:r>
              <a:rPr lang="en-US" sz="1600" dirty="0" smtClean="0">
                <a:solidFill>
                  <a:schemeClr val="bg2">
                    <a:lumMod val="25000"/>
                  </a:schemeClr>
                </a:solidFill>
              </a:rPr>
              <a:t>USC</a:t>
            </a:r>
          </a:p>
          <a:p>
            <a:r>
              <a:rPr lang="en-US" sz="1600" dirty="0" smtClean="0">
                <a:solidFill>
                  <a:schemeClr val="bg2">
                    <a:lumMod val="25000"/>
                  </a:schemeClr>
                </a:solidFill>
              </a:rPr>
              <a:t>No </a:t>
            </a:r>
            <a:r>
              <a:rPr lang="en-US" sz="1600" dirty="0">
                <a:solidFill>
                  <a:schemeClr val="bg2">
                    <a:lumMod val="25000"/>
                  </a:schemeClr>
                </a:solidFill>
              </a:rPr>
              <a:t>language barriers, easy to </a:t>
            </a:r>
            <a:r>
              <a:rPr lang="en-US" sz="1600" dirty="0" smtClean="0">
                <a:solidFill>
                  <a:schemeClr val="bg2">
                    <a:lumMod val="25000"/>
                  </a:schemeClr>
                </a:solidFill>
              </a:rPr>
              <a:t>communicate</a:t>
            </a:r>
          </a:p>
          <a:p>
            <a:r>
              <a:rPr lang="en-US" sz="1600" dirty="0" smtClean="0">
                <a:solidFill>
                  <a:schemeClr val="bg2">
                    <a:lumMod val="25000"/>
                  </a:schemeClr>
                </a:solidFill>
              </a:rPr>
              <a:t>Mitigates homesick </a:t>
            </a:r>
            <a:r>
              <a:rPr lang="en-US" sz="1600" dirty="0">
                <a:solidFill>
                  <a:schemeClr val="bg2">
                    <a:lumMod val="25000"/>
                  </a:schemeClr>
                </a:solidFill>
              </a:rPr>
              <a:t>or </a:t>
            </a:r>
            <a:r>
              <a:rPr lang="en-US" sz="1600" dirty="0" smtClean="0">
                <a:solidFill>
                  <a:schemeClr val="bg2">
                    <a:lumMod val="25000"/>
                  </a:schemeClr>
                </a:solidFill>
              </a:rPr>
              <a:t>loneliness</a:t>
            </a:r>
            <a:endParaRPr lang="en-US" sz="1600" dirty="0">
              <a:solidFill>
                <a:schemeClr val="bg2">
                  <a:lumMod val="25000"/>
                </a:schemeClr>
              </a:solidFill>
            </a:endParaRPr>
          </a:p>
          <a:p>
            <a:pPr lvl="1"/>
            <a:r>
              <a:rPr lang="en-US" sz="1400" i="1" dirty="0" smtClean="0">
                <a:solidFill>
                  <a:schemeClr val="bg2">
                    <a:lumMod val="25000"/>
                  </a:schemeClr>
                </a:solidFill>
              </a:rPr>
              <a:t>Note: For </a:t>
            </a:r>
            <a:r>
              <a:rPr lang="en-US" sz="1400" i="1" dirty="0">
                <a:solidFill>
                  <a:schemeClr val="bg2">
                    <a:lumMod val="25000"/>
                  </a:schemeClr>
                </a:solidFill>
              </a:rPr>
              <a:t>many of these students, </a:t>
            </a:r>
            <a:r>
              <a:rPr lang="en-US" sz="1400" i="1" dirty="0" smtClean="0">
                <a:solidFill>
                  <a:schemeClr val="bg2">
                    <a:lumMod val="25000"/>
                  </a:schemeClr>
                </a:solidFill>
              </a:rPr>
              <a:t>this is their first </a:t>
            </a:r>
            <a:r>
              <a:rPr lang="en-US" sz="1400" i="1" dirty="0">
                <a:solidFill>
                  <a:schemeClr val="bg2">
                    <a:lumMod val="25000"/>
                  </a:schemeClr>
                </a:solidFill>
              </a:rPr>
              <a:t>time away from their </a:t>
            </a:r>
            <a:r>
              <a:rPr lang="en-US" sz="1400" i="1" dirty="0" smtClean="0">
                <a:solidFill>
                  <a:schemeClr val="bg2">
                    <a:lumMod val="25000"/>
                  </a:schemeClr>
                </a:solidFill>
              </a:rPr>
              <a:t>country or town</a:t>
            </a:r>
          </a:p>
          <a:p>
            <a:pPr marL="0" indent="0">
              <a:buNone/>
            </a:pPr>
            <a:endParaRPr lang="en-US" sz="1600" dirty="0">
              <a:solidFill>
                <a:schemeClr val="bg2">
                  <a:lumMod val="25000"/>
                </a:schemeClr>
              </a:solidFill>
            </a:endParaRPr>
          </a:p>
          <a:p>
            <a:pPr marL="0" indent="0">
              <a:buNone/>
            </a:pPr>
            <a:r>
              <a:rPr lang="en-US" sz="1600" b="1" u="sng" dirty="0" smtClean="0">
                <a:solidFill>
                  <a:schemeClr val="bg2">
                    <a:lumMod val="25000"/>
                  </a:schemeClr>
                </a:solidFill>
              </a:rPr>
              <a:t>Challenges:</a:t>
            </a:r>
          </a:p>
          <a:p>
            <a:r>
              <a:rPr lang="en-US" sz="1600" dirty="0" smtClean="0">
                <a:solidFill>
                  <a:schemeClr val="bg2">
                    <a:lumMod val="25000"/>
                  </a:schemeClr>
                </a:solidFill>
              </a:rPr>
              <a:t>Makes </a:t>
            </a:r>
            <a:r>
              <a:rPr lang="en-US" sz="1600" dirty="0">
                <a:solidFill>
                  <a:schemeClr val="bg2">
                    <a:lumMod val="25000"/>
                  </a:schemeClr>
                </a:solidFill>
              </a:rPr>
              <a:t>it </a:t>
            </a:r>
            <a:r>
              <a:rPr lang="en-US" sz="1600" dirty="0" smtClean="0">
                <a:solidFill>
                  <a:schemeClr val="bg2">
                    <a:lumMod val="25000"/>
                  </a:schemeClr>
                </a:solidFill>
              </a:rPr>
              <a:t>too easy </a:t>
            </a:r>
            <a:r>
              <a:rPr lang="en-US" sz="1600" dirty="0">
                <a:solidFill>
                  <a:schemeClr val="bg2">
                    <a:lumMod val="25000"/>
                  </a:schemeClr>
                </a:solidFill>
              </a:rPr>
              <a:t>for students to stay in the comfort zone of their own </a:t>
            </a:r>
            <a:r>
              <a:rPr lang="en-US" sz="1600" dirty="0" smtClean="0">
                <a:solidFill>
                  <a:schemeClr val="bg2">
                    <a:lumMod val="25000"/>
                  </a:schemeClr>
                </a:solidFill>
              </a:rPr>
              <a:t>community, not fully integrating with all USC Communities</a:t>
            </a:r>
          </a:p>
          <a:p>
            <a:r>
              <a:rPr lang="en-US" sz="1600" dirty="0" smtClean="0">
                <a:solidFill>
                  <a:schemeClr val="bg2">
                    <a:lumMod val="25000"/>
                  </a:schemeClr>
                </a:solidFill>
              </a:rPr>
              <a:t>Students tend </a:t>
            </a:r>
            <a:r>
              <a:rPr lang="en-US" sz="1600" dirty="0">
                <a:solidFill>
                  <a:schemeClr val="bg2">
                    <a:lumMod val="25000"/>
                  </a:schemeClr>
                </a:solidFill>
              </a:rPr>
              <a:t>to follow the same studying, job-hunting, living patterns of other ethnic group </a:t>
            </a:r>
            <a:r>
              <a:rPr lang="en-US" sz="1600" dirty="0" smtClean="0">
                <a:solidFill>
                  <a:schemeClr val="bg2">
                    <a:lumMod val="25000"/>
                  </a:schemeClr>
                </a:solidFill>
              </a:rPr>
              <a:t>members</a:t>
            </a:r>
          </a:p>
          <a:p>
            <a:r>
              <a:rPr lang="en-US" sz="1600" dirty="0" smtClean="0">
                <a:solidFill>
                  <a:schemeClr val="bg2">
                    <a:lumMod val="25000"/>
                  </a:schemeClr>
                </a:solidFill>
              </a:rPr>
              <a:t>Students </a:t>
            </a:r>
            <a:r>
              <a:rPr lang="en-US" sz="1600" dirty="0">
                <a:solidFill>
                  <a:schemeClr val="bg2">
                    <a:lumMod val="25000"/>
                  </a:schemeClr>
                </a:solidFill>
              </a:rPr>
              <a:t>tend to pick </a:t>
            </a:r>
            <a:r>
              <a:rPr lang="en-US" sz="1600" dirty="0" smtClean="0">
                <a:solidFill>
                  <a:schemeClr val="bg2">
                    <a:lumMod val="25000"/>
                  </a:schemeClr>
                </a:solidFill>
              </a:rPr>
              <a:t>classes </a:t>
            </a:r>
            <a:r>
              <a:rPr lang="en-US" sz="1600" dirty="0">
                <a:solidFill>
                  <a:schemeClr val="bg2">
                    <a:lumMod val="25000"/>
                  </a:schemeClr>
                </a:solidFill>
              </a:rPr>
              <a:t>with a TA of their own origin. </a:t>
            </a:r>
          </a:p>
          <a:p>
            <a:pPr lvl="1"/>
            <a:r>
              <a:rPr lang="en-US" sz="1600" dirty="0" smtClean="0">
                <a:solidFill>
                  <a:schemeClr val="bg2">
                    <a:lumMod val="25000"/>
                  </a:schemeClr>
                </a:solidFill>
              </a:rPr>
              <a:t>They believe they “will be </a:t>
            </a:r>
            <a:r>
              <a:rPr lang="en-US" sz="1600" dirty="0">
                <a:solidFill>
                  <a:schemeClr val="bg2">
                    <a:lumMod val="25000"/>
                  </a:schemeClr>
                </a:solidFill>
              </a:rPr>
              <a:t>graded in favor due to the same-ethic-group affection</a:t>
            </a:r>
            <a:r>
              <a:rPr lang="en-US" sz="1600" dirty="0" smtClean="0">
                <a:solidFill>
                  <a:schemeClr val="bg2">
                    <a:lumMod val="25000"/>
                  </a:schemeClr>
                </a:solidFill>
              </a:rPr>
              <a:t>.”</a:t>
            </a:r>
          </a:p>
          <a:p>
            <a:pPr marL="0" indent="0">
              <a:buNone/>
            </a:pPr>
            <a:endParaRPr lang="en-US" sz="1600" dirty="0" smtClean="0"/>
          </a:p>
        </p:txBody>
      </p:sp>
      <p:cxnSp>
        <p:nvCxnSpPr>
          <p:cNvPr id="5" name="Straight Connector 4"/>
          <p:cNvCxnSpPr/>
          <p:nvPr/>
        </p:nvCxnSpPr>
        <p:spPr>
          <a:xfrm>
            <a:off x="491319" y="1081450"/>
            <a:ext cx="78201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017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00" y="-75039"/>
            <a:ext cx="7896225" cy="658812"/>
          </a:xfrm>
        </p:spPr>
        <p:txBody>
          <a:bodyPr>
            <a:normAutofit/>
          </a:bodyPr>
          <a:lstStyle/>
          <a:p>
            <a:pPr algn="l"/>
            <a:r>
              <a:rPr lang="en-US" sz="2000" dirty="0" smtClean="0"/>
              <a:t>MS Student Survey – Student Programing</a:t>
            </a:r>
            <a:r>
              <a:rPr lang="en-US" dirty="0" smtClean="0"/>
              <a: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482486750"/>
              </p:ext>
            </p:extLst>
          </p:nvPr>
        </p:nvGraphicFramePr>
        <p:xfrm>
          <a:off x="419100" y="666750"/>
          <a:ext cx="8191500" cy="6231636"/>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87312"/>
            <a:ext cx="260985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14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8229600" cy="914400"/>
          </a:xfrm>
        </p:spPr>
        <p:txBody>
          <a:bodyPr>
            <a:noAutofit/>
          </a:bodyPr>
          <a:lstStyle/>
          <a:p>
            <a:pPr algn="ctr"/>
            <a:r>
              <a:rPr lang="en-US" sz="2400" dirty="0" smtClean="0">
                <a:solidFill>
                  <a:srgbClr val="C00000"/>
                </a:solidFill>
                <a:latin typeface="Calibri" panose="020F0502020204030204" pitchFamily="34" charset="0"/>
              </a:rPr>
              <a:t>Programming of Interest to All Viterbi MS Student</a:t>
            </a:r>
            <a:br>
              <a:rPr lang="en-US" sz="2400" dirty="0" smtClean="0">
                <a:solidFill>
                  <a:srgbClr val="C00000"/>
                </a:solidFill>
                <a:latin typeface="Calibri" panose="020F0502020204030204" pitchFamily="34" charset="0"/>
              </a:rPr>
            </a:br>
            <a:r>
              <a:rPr lang="en-US" sz="2400" i="1" dirty="0" smtClean="0">
                <a:solidFill>
                  <a:srgbClr val="C00000"/>
                </a:solidFill>
                <a:latin typeface="Calibri" panose="020F0502020204030204" pitchFamily="34" charset="0"/>
              </a:rPr>
              <a:t>Opportunities to Address Cultural Cliques</a:t>
            </a:r>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sp>
        <p:nvSpPr>
          <p:cNvPr id="6" name="TextBox 5"/>
          <p:cNvSpPr txBox="1"/>
          <p:nvPr/>
        </p:nvSpPr>
        <p:spPr>
          <a:xfrm>
            <a:off x="762000" y="6581001"/>
            <a:ext cx="8382000" cy="276999"/>
          </a:xfrm>
          <a:prstGeom prst="rect">
            <a:avLst/>
          </a:prstGeom>
          <a:noFill/>
        </p:spPr>
        <p:txBody>
          <a:bodyPr wrap="square" rtlCol="0">
            <a:spAutoFit/>
          </a:bodyPr>
          <a:lstStyle/>
          <a:p>
            <a:pPr algn="r" defTabSz="914400"/>
            <a:r>
              <a:rPr lang="en-US" sz="1200" dirty="0" smtClean="0">
                <a:solidFill>
                  <a:prstClr val="black"/>
                </a:solidFill>
              </a:rPr>
              <a:t>*Survey question was multiple choice with these options listed. Open ended answers listed under “other.”</a:t>
            </a:r>
            <a:endParaRPr lang="en-US" sz="1200" dirty="0">
              <a:solidFill>
                <a:prstClr val="black"/>
              </a:solidFill>
            </a:endParaRPr>
          </a:p>
        </p:txBody>
      </p:sp>
      <p:sp>
        <p:nvSpPr>
          <p:cNvPr id="8" name="Rectangle 7"/>
          <p:cNvSpPr/>
          <p:nvPr/>
        </p:nvSpPr>
        <p:spPr>
          <a:xfrm>
            <a:off x="457200" y="3211523"/>
            <a:ext cx="8534400" cy="2954655"/>
          </a:xfrm>
          <a:prstGeom prst="rect">
            <a:avLst/>
          </a:prstGeom>
        </p:spPr>
        <p:txBody>
          <a:bodyPr wrap="square">
            <a:spAutoFit/>
          </a:bodyPr>
          <a:lstStyle/>
          <a:p>
            <a:pPr algn="ctr"/>
            <a:endParaRPr lang="en-US" sz="2400" b="1" dirty="0" smtClean="0">
              <a:latin typeface="Calibri" panose="020F0502020204030204" pitchFamily="34" charset="0"/>
            </a:endParaRPr>
          </a:p>
          <a:p>
            <a:r>
              <a:rPr lang="en-US" dirty="0" smtClean="0">
                <a:latin typeface="Calibri" panose="020F0502020204030204" pitchFamily="34" charset="0"/>
              </a:rPr>
              <a:t>Redirected the Viterbi Graduate Student Association (VGSA) to work closely with my office in developing activities and programming of broad appeal</a:t>
            </a:r>
          </a:p>
          <a:p>
            <a:pPr marL="914400" lvl="1" indent="-457200">
              <a:buFont typeface="Arial" panose="020B0604020202020204" pitchFamily="34" charset="0"/>
              <a:buChar char="•"/>
            </a:pPr>
            <a:r>
              <a:rPr lang="en-US" i="1" dirty="0" smtClean="0">
                <a:latin typeface="Calibri" panose="020F0502020204030204" pitchFamily="34" charset="0"/>
              </a:rPr>
              <a:t>Step 1:</a:t>
            </a:r>
            <a:r>
              <a:rPr lang="en-US" dirty="0" smtClean="0">
                <a:latin typeface="Calibri" panose="020F0502020204030204" pitchFamily="34" charset="0"/>
              </a:rPr>
              <a:t> Ensure VGSA is a fair representation of our entire graduate student body (historically, predominately Indian)</a:t>
            </a:r>
          </a:p>
          <a:p>
            <a:pPr marL="1371600" lvl="2" indent="-457200">
              <a:buFont typeface="Arial" panose="020B0604020202020204" pitchFamily="34" charset="0"/>
              <a:buChar char="•"/>
            </a:pPr>
            <a:r>
              <a:rPr lang="en-US" dirty="0" smtClean="0">
                <a:latin typeface="Calibri" panose="020F0502020204030204" pitchFamily="34" charset="0"/>
              </a:rPr>
              <a:t>Worked </a:t>
            </a:r>
            <a:r>
              <a:rPr lang="en-US" dirty="0">
                <a:latin typeface="Calibri" panose="020F0502020204030204" pitchFamily="34" charset="0"/>
              </a:rPr>
              <a:t>with them to rewrite their constitution</a:t>
            </a:r>
          </a:p>
          <a:p>
            <a:pPr marL="1371600" lvl="2" indent="-457200">
              <a:buFont typeface="Arial" panose="020B0604020202020204" pitchFamily="34" charset="0"/>
              <a:buChar char="•"/>
            </a:pPr>
            <a:r>
              <a:rPr lang="en-US" dirty="0" smtClean="0">
                <a:latin typeface="Calibri" panose="020F0502020204030204" pitchFamily="34" charset="0"/>
              </a:rPr>
              <a:t>Instituted </a:t>
            </a:r>
            <a:r>
              <a:rPr lang="en-US" dirty="0">
                <a:latin typeface="Calibri" panose="020F0502020204030204" pitchFamily="34" charset="0"/>
              </a:rPr>
              <a:t>popular elections for all senators</a:t>
            </a:r>
          </a:p>
          <a:p>
            <a:pPr marL="1371600" lvl="2" indent="-457200">
              <a:buFont typeface="Arial" panose="020B0604020202020204" pitchFamily="34" charset="0"/>
              <a:buChar char="•"/>
            </a:pPr>
            <a:r>
              <a:rPr lang="en-US" dirty="0" smtClean="0">
                <a:latin typeface="Calibri" panose="020F0502020204030204" pitchFamily="34" charset="0"/>
              </a:rPr>
              <a:t>Instituted </a:t>
            </a:r>
            <a:r>
              <a:rPr lang="en-US" dirty="0">
                <a:latin typeface="Calibri" panose="020F0502020204030204" pitchFamily="34" charset="0"/>
              </a:rPr>
              <a:t>terms for all </a:t>
            </a:r>
            <a:r>
              <a:rPr lang="en-US" dirty="0" smtClean="0">
                <a:latin typeface="Calibri" panose="020F0502020204030204" pitchFamily="34" charset="0"/>
              </a:rPr>
              <a:t>positions</a:t>
            </a:r>
          </a:p>
          <a:p>
            <a:pPr marL="914400" lvl="1" indent="-457200">
              <a:buFont typeface="Arial" panose="020B0604020202020204" pitchFamily="34" charset="0"/>
              <a:buChar char="•"/>
            </a:pPr>
            <a:r>
              <a:rPr lang="en-US" i="1" dirty="0" smtClean="0">
                <a:latin typeface="Calibri" panose="020F0502020204030204" pitchFamily="34" charset="0"/>
              </a:rPr>
              <a:t>Step 2: </a:t>
            </a:r>
            <a:r>
              <a:rPr lang="en-US" dirty="0" smtClean="0">
                <a:latin typeface="Calibri" panose="020F0502020204030204" pitchFamily="34" charset="0"/>
              </a:rPr>
              <a:t>Develop programming of appeal to a broad group of students</a:t>
            </a:r>
            <a:endParaRPr lang="en-US" dirty="0">
              <a:latin typeface="Calibri" panose="020F0502020204030204" pitchFamily="34" charset="0"/>
            </a:endParaRPr>
          </a:p>
          <a:p>
            <a:pPr marL="457200" indent="-457200">
              <a:buFont typeface="+mj-lt"/>
              <a:buAutoNum type="arabicPeriod"/>
            </a:pPr>
            <a:endParaRPr lang="en-US" dirty="0" smtClean="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12287826"/>
              </p:ext>
            </p:extLst>
          </p:nvPr>
        </p:nvGraphicFramePr>
        <p:xfrm>
          <a:off x="588962" y="1347891"/>
          <a:ext cx="8013700" cy="1666875"/>
        </p:xfrm>
        <a:graphic>
          <a:graphicData uri="http://schemas.openxmlformats.org/drawingml/2006/table">
            <a:tbl>
              <a:tblPr>
                <a:tableStyleId>{5C22544A-7EE6-4342-B048-85BDC9FD1C3A}</a:tableStyleId>
              </a:tblPr>
              <a:tblGrid>
                <a:gridCol w="4064000"/>
                <a:gridCol w="3949700"/>
              </a:tblGrid>
              <a:tr h="333375">
                <a:tc>
                  <a:txBody>
                    <a:bodyPr/>
                    <a:lstStyle/>
                    <a:p>
                      <a:pPr algn="l" fontAlgn="b"/>
                      <a:r>
                        <a:rPr lang="en-US" sz="2000" u="none" strike="noStrike" dirty="0">
                          <a:effectLst/>
                          <a:latin typeface="Calibri" panose="020F0502020204030204" pitchFamily="34" charset="0"/>
                        </a:rPr>
                        <a:t>1. </a:t>
                      </a:r>
                      <a:r>
                        <a:rPr lang="en-US" sz="2000" u="none" strike="noStrike" dirty="0" smtClean="0">
                          <a:effectLst/>
                          <a:latin typeface="Calibri" panose="020F0502020204030204" pitchFamily="34" charset="0"/>
                        </a:rPr>
                        <a:t> Career </a:t>
                      </a:r>
                      <a:r>
                        <a:rPr lang="en-US" sz="2000" u="none" strike="noStrike" dirty="0">
                          <a:effectLst/>
                          <a:latin typeface="Calibri" panose="020F0502020204030204" pitchFamily="34" charset="0"/>
                        </a:rPr>
                        <a:t>Goals (86%)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latin typeface="Calibri" panose="020F0502020204030204" pitchFamily="34" charset="0"/>
                        </a:rPr>
                        <a:t>6 Other:</a:t>
                      </a:r>
                      <a:endParaRPr lang="en-US" sz="2000" b="0" i="0" u="none" strike="noStrike" dirty="0">
                        <a:solidFill>
                          <a:srgbClr val="000000"/>
                        </a:solidFill>
                        <a:effectLst/>
                        <a:latin typeface="Calibri" panose="020F0502020204030204" pitchFamily="34" charset="0"/>
                      </a:endParaRPr>
                    </a:p>
                  </a:txBody>
                  <a:tcPr marL="9525" marR="9525" marT="9525" marB="0" anchor="b"/>
                </a:tc>
              </a:tr>
              <a:tr h="333375">
                <a:tc>
                  <a:txBody>
                    <a:bodyPr/>
                    <a:lstStyle/>
                    <a:p>
                      <a:pPr algn="l" fontAlgn="b"/>
                      <a:r>
                        <a:rPr lang="en-US" sz="2000" u="none" strike="noStrike" dirty="0">
                          <a:effectLst/>
                          <a:latin typeface="Calibri" panose="020F0502020204030204" pitchFamily="34" charset="0"/>
                        </a:rPr>
                        <a:t>2. </a:t>
                      </a:r>
                      <a:r>
                        <a:rPr lang="en-US" sz="2000" u="none" strike="noStrike" dirty="0" smtClean="0">
                          <a:effectLst/>
                          <a:latin typeface="Calibri" panose="020F0502020204030204" pitchFamily="34" charset="0"/>
                        </a:rPr>
                        <a:t> Social </a:t>
                      </a:r>
                      <a:r>
                        <a:rPr lang="en-US" sz="2000" u="none" strike="noStrike" dirty="0">
                          <a:effectLst/>
                          <a:latin typeface="Calibri" panose="020F0502020204030204" pitchFamily="34" charset="0"/>
                        </a:rPr>
                        <a:t>Activities (80%)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latin typeface="Calibri" panose="020F0502020204030204" pitchFamily="34" charset="0"/>
                        </a:rPr>
                        <a:t>      a.  Industry Information</a:t>
                      </a:r>
                      <a:endParaRPr lang="en-US" sz="2000" b="0" i="0" u="none" strike="noStrike" dirty="0">
                        <a:solidFill>
                          <a:srgbClr val="000000"/>
                        </a:solidFill>
                        <a:effectLst/>
                        <a:latin typeface="Calibri" panose="020F0502020204030204" pitchFamily="34" charset="0"/>
                      </a:endParaRPr>
                    </a:p>
                  </a:txBody>
                  <a:tcPr marL="9525" marR="9525" marT="9525" marB="0" anchor="b"/>
                </a:tc>
              </a:tr>
              <a:tr h="333375">
                <a:tc>
                  <a:txBody>
                    <a:bodyPr/>
                    <a:lstStyle/>
                    <a:p>
                      <a:pPr algn="l" fontAlgn="b"/>
                      <a:r>
                        <a:rPr lang="en-US" sz="2000" u="none" strike="noStrike" dirty="0">
                          <a:effectLst/>
                          <a:latin typeface="Calibri" panose="020F0502020204030204" pitchFamily="34" charset="0"/>
                        </a:rPr>
                        <a:t>3. </a:t>
                      </a:r>
                      <a:r>
                        <a:rPr lang="en-US" sz="2000" u="none" strike="noStrike" dirty="0" smtClean="0">
                          <a:effectLst/>
                          <a:latin typeface="Calibri" panose="020F0502020204030204" pitchFamily="34" charset="0"/>
                        </a:rPr>
                        <a:t> Getting </a:t>
                      </a:r>
                      <a:r>
                        <a:rPr lang="en-US" sz="2000" u="none" strike="noStrike" dirty="0">
                          <a:effectLst/>
                          <a:latin typeface="Calibri" panose="020F0502020204030204" pitchFamily="34" charset="0"/>
                        </a:rPr>
                        <a:t>Involved on Campus (74%)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latin typeface="Calibri" panose="020F0502020204030204" pitchFamily="34" charset="0"/>
                        </a:rPr>
                        <a:t>     </a:t>
                      </a:r>
                      <a:r>
                        <a:rPr lang="en-US" sz="2000" u="none" strike="noStrike" baseline="0" dirty="0" smtClean="0">
                          <a:effectLst/>
                          <a:latin typeface="Calibri" panose="020F0502020204030204" pitchFamily="34" charset="0"/>
                        </a:rPr>
                        <a:t> </a:t>
                      </a:r>
                      <a:r>
                        <a:rPr lang="en-US" sz="2000" u="none" strike="noStrike" dirty="0" smtClean="0">
                          <a:effectLst/>
                          <a:latin typeface="Calibri" panose="020F0502020204030204" pitchFamily="34" charset="0"/>
                        </a:rPr>
                        <a:t>b.</a:t>
                      </a:r>
                      <a:r>
                        <a:rPr lang="en-US" sz="2000" u="none" strike="noStrike" baseline="0" dirty="0" smtClean="0">
                          <a:effectLst/>
                          <a:latin typeface="Calibri" panose="020F0502020204030204" pitchFamily="34" charset="0"/>
                        </a:rPr>
                        <a:t> </a:t>
                      </a:r>
                      <a:r>
                        <a:rPr lang="en-US" sz="2000" u="none" strike="noStrike" dirty="0" smtClean="0">
                          <a:effectLst/>
                          <a:latin typeface="Calibri" panose="020F0502020204030204" pitchFamily="34" charset="0"/>
                        </a:rPr>
                        <a:t> Speed dating</a:t>
                      </a:r>
                      <a:endParaRPr lang="en-US" sz="2000" b="0" i="0" u="none" strike="noStrike" dirty="0">
                        <a:solidFill>
                          <a:srgbClr val="000000"/>
                        </a:solidFill>
                        <a:effectLst/>
                        <a:latin typeface="Calibri" panose="020F0502020204030204" pitchFamily="34" charset="0"/>
                      </a:endParaRPr>
                    </a:p>
                  </a:txBody>
                  <a:tcPr marL="9525" marR="9525" marT="9525" marB="0" anchor="b"/>
                </a:tc>
              </a:tr>
              <a:tr h="333375">
                <a:tc>
                  <a:txBody>
                    <a:bodyPr/>
                    <a:lstStyle/>
                    <a:p>
                      <a:pPr algn="l" fontAlgn="b"/>
                      <a:r>
                        <a:rPr lang="en-US" sz="2000" u="none" strike="noStrike" dirty="0">
                          <a:effectLst/>
                          <a:latin typeface="Calibri" panose="020F0502020204030204" pitchFamily="34" charset="0"/>
                        </a:rPr>
                        <a:t>4. </a:t>
                      </a:r>
                      <a:r>
                        <a:rPr lang="en-US" sz="2000" u="none" strike="noStrike" dirty="0" smtClean="0">
                          <a:effectLst/>
                          <a:latin typeface="Calibri" panose="020F0502020204030204" pitchFamily="34" charset="0"/>
                        </a:rPr>
                        <a:t> Academics </a:t>
                      </a:r>
                      <a:r>
                        <a:rPr lang="en-US" sz="2000" u="none" strike="noStrike" dirty="0">
                          <a:effectLst/>
                          <a:latin typeface="Calibri" panose="020F0502020204030204" pitchFamily="34" charset="0"/>
                        </a:rPr>
                        <a:t>(72%)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baseline="0" dirty="0" smtClean="0">
                          <a:solidFill>
                            <a:srgbClr val="000000"/>
                          </a:solidFill>
                          <a:effectLst/>
                          <a:latin typeface="Calibri" panose="020F0502020204030204" pitchFamily="34" charset="0"/>
                        </a:rPr>
                        <a:t>       c. Interdepartmental Activities</a:t>
                      </a:r>
                      <a:endParaRPr lang="en-US" sz="2000" b="0" i="0" u="none" strike="noStrike" dirty="0">
                        <a:solidFill>
                          <a:srgbClr val="000000"/>
                        </a:solidFill>
                        <a:effectLst/>
                        <a:latin typeface="Calibri" panose="020F0502020204030204" pitchFamily="34" charset="0"/>
                      </a:endParaRPr>
                    </a:p>
                  </a:txBody>
                  <a:tcPr marL="9525" marR="9525" marT="9525" marB="0" anchor="b"/>
                </a:tc>
              </a:tr>
              <a:tr h="333375">
                <a:tc>
                  <a:txBody>
                    <a:bodyPr/>
                    <a:lstStyle/>
                    <a:p>
                      <a:pPr algn="l" fontAlgn="b"/>
                      <a:r>
                        <a:rPr lang="en-US" sz="2000" u="none" strike="noStrike" dirty="0">
                          <a:effectLst/>
                          <a:latin typeface="Calibri" panose="020F0502020204030204" pitchFamily="34" charset="0"/>
                        </a:rPr>
                        <a:t>5. </a:t>
                      </a:r>
                      <a:r>
                        <a:rPr lang="en-US" sz="2000" u="none" strike="noStrike" baseline="0" dirty="0" smtClean="0">
                          <a:effectLst/>
                          <a:latin typeface="Calibri" panose="020F0502020204030204" pitchFamily="34" charset="0"/>
                        </a:rPr>
                        <a:t> Sports / </a:t>
                      </a:r>
                      <a:r>
                        <a:rPr lang="en-US" sz="2000" u="none" strike="noStrike" dirty="0" smtClean="0">
                          <a:effectLst/>
                          <a:latin typeface="Calibri" panose="020F0502020204030204" pitchFamily="34" charset="0"/>
                        </a:rPr>
                        <a:t>Physical </a:t>
                      </a:r>
                      <a:r>
                        <a:rPr lang="en-US" sz="2000" u="none" strike="noStrike" dirty="0">
                          <a:effectLst/>
                          <a:latin typeface="Calibri" panose="020F0502020204030204" pitchFamily="34" charset="0"/>
                        </a:rPr>
                        <a:t>Health (57%)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latin typeface="Calibri" panose="020F0502020204030204" pitchFamily="34" charset="0"/>
                        </a:rPr>
                        <a:t>     </a:t>
                      </a:r>
                      <a:r>
                        <a:rPr lang="en-US" sz="2000" u="none" strike="noStrike" baseline="0" dirty="0" smtClean="0">
                          <a:effectLst/>
                          <a:latin typeface="Calibri" panose="020F0502020204030204" pitchFamily="34" charset="0"/>
                        </a:rPr>
                        <a:t> </a:t>
                      </a:r>
                      <a:r>
                        <a:rPr lang="en-US" sz="2000" u="none" strike="noStrike" dirty="0" smtClean="0">
                          <a:effectLst/>
                          <a:latin typeface="Calibri" panose="020F0502020204030204" pitchFamily="34" charset="0"/>
                        </a:rPr>
                        <a:t>d.</a:t>
                      </a:r>
                      <a:r>
                        <a:rPr lang="en-US" sz="2000" u="none" strike="noStrike" baseline="0" dirty="0" smtClean="0">
                          <a:effectLst/>
                          <a:latin typeface="Calibri" panose="020F0502020204030204" pitchFamily="34" charset="0"/>
                        </a:rPr>
                        <a:t> Student work showcase</a:t>
                      </a:r>
                      <a:endParaRPr lang="en-US"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70144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10" t="6110" r="15859" b="4770"/>
          <a:stretch/>
        </p:blipFill>
        <p:spPr bwMode="auto">
          <a:xfrm>
            <a:off x="464024" y="341194"/>
            <a:ext cx="8222776" cy="578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6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445" y="68505"/>
            <a:ext cx="7847462" cy="634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790364" y="336922"/>
            <a:ext cx="450377" cy="320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015553" y="340665"/>
            <a:ext cx="3336877" cy="64118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VGSA Soccer Cup!</a:t>
            </a:r>
            <a:endParaRPr lang="en-US" dirty="0"/>
          </a:p>
        </p:txBody>
      </p:sp>
    </p:spTree>
    <p:extLst>
      <p:ext uri="{BB962C8B-B14F-4D97-AF65-F5344CB8AC3E}">
        <p14:creationId xmlns:p14="http://schemas.microsoft.com/office/powerpoint/2010/main" val="236376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4149" y="569356"/>
            <a:ext cx="8243247" cy="9144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defTabSz="914400"/>
            <a:endParaRPr lang="en-US" sz="2300" dirty="0" smtClean="0">
              <a:solidFill>
                <a:schemeClr val="accent5">
                  <a:lumMod val="75000"/>
                </a:schemeClr>
              </a:solidFill>
            </a:endParaRPr>
          </a:p>
          <a:p>
            <a:pPr algn="ctr" defTabSz="914400"/>
            <a:r>
              <a:rPr lang="en-US" sz="1800" i="1" dirty="0" smtClean="0">
                <a:solidFill>
                  <a:schemeClr val="bg2">
                    <a:lumMod val="10000"/>
                  </a:schemeClr>
                </a:solidFill>
                <a:latin typeface="Calibri" panose="020F0502020204030204" pitchFamily="34" charset="0"/>
              </a:rPr>
              <a:t>Last Year: 58</a:t>
            </a:r>
            <a:r>
              <a:rPr lang="en-US" sz="1800" i="1" dirty="0">
                <a:solidFill>
                  <a:schemeClr val="bg2">
                    <a:lumMod val="10000"/>
                  </a:schemeClr>
                </a:solidFill>
                <a:latin typeface="Calibri" panose="020F0502020204030204" pitchFamily="34" charset="0"/>
              </a:rPr>
              <a:t>% of the violations at USC were </a:t>
            </a:r>
            <a:r>
              <a:rPr lang="en-US" sz="1800" i="1" dirty="0" smtClean="0">
                <a:solidFill>
                  <a:schemeClr val="bg2">
                    <a:lumMod val="10000"/>
                  </a:schemeClr>
                </a:solidFill>
                <a:latin typeface="Calibri" panose="020F0502020204030204" pitchFamily="34" charset="0"/>
              </a:rPr>
              <a:t>reported by </a:t>
            </a:r>
            <a:r>
              <a:rPr lang="en-US" sz="1800" i="1" dirty="0" err="1" smtClean="0">
                <a:solidFill>
                  <a:schemeClr val="bg2">
                    <a:lumMod val="10000"/>
                  </a:schemeClr>
                </a:solidFill>
              </a:rPr>
              <a:t>VSoE</a:t>
            </a:r>
            <a:endParaRPr lang="en-US" sz="1800" i="1" dirty="0">
              <a:solidFill>
                <a:schemeClr val="bg2">
                  <a:lumMod val="10000"/>
                </a:schemeClr>
              </a:solidFill>
            </a:endParaRPr>
          </a:p>
          <a:p>
            <a:pPr algn="ctr" defTabSz="914400"/>
            <a:endParaRPr lang="en-US" dirty="0" smtClean="0">
              <a:solidFill>
                <a:schemeClr val="bg2">
                  <a:lumMod val="10000"/>
                </a:schemeClr>
              </a:solidFill>
            </a:endParaRPr>
          </a:p>
          <a:p>
            <a:pPr defTabSz="914400"/>
            <a:endParaRPr lang="en-US" dirty="0">
              <a:solidFill>
                <a:srgbClr val="990000"/>
              </a:solidFill>
            </a:endParaRPr>
          </a:p>
        </p:txBody>
      </p:sp>
      <p:sp>
        <p:nvSpPr>
          <p:cNvPr id="9" name="Content Placeholder 2"/>
          <p:cNvSpPr>
            <a:spLocks noGrp="1"/>
          </p:cNvSpPr>
          <p:nvPr>
            <p:ph idx="1"/>
          </p:nvPr>
        </p:nvSpPr>
        <p:spPr>
          <a:xfrm>
            <a:off x="2515251" y="1026556"/>
            <a:ext cx="5944424" cy="2207276"/>
          </a:xfrm>
          <a:noFill/>
        </p:spPr>
        <p:txBody>
          <a:bodyPr/>
          <a:lstStyle/>
          <a:p>
            <a:pPr marL="342900" indent="-342900">
              <a:buFont typeface="Arial" panose="020B0604020202020204" pitchFamily="34" charset="0"/>
              <a:buChar char="•"/>
            </a:pPr>
            <a:r>
              <a:rPr lang="en-US" sz="1800" b="0" dirty="0" err="1" smtClean="0">
                <a:solidFill>
                  <a:schemeClr val="bg2">
                    <a:lumMod val="10000"/>
                  </a:schemeClr>
                </a:solidFill>
                <a:latin typeface="Calibri" panose="020F0502020204030204" pitchFamily="34" charset="0"/>
              </a:rPr>
              <a:t>VSoE</a:t>
            </a:r>
            <a:r>
              <a:rPr lang="en-US" sz="1800" b="0" dirty="0" smtClean="0">
                <a:solidFill>
                  <a:schemeClr val="bg2">
                    <a:lumMod val="10000"/>
                  </a:schemeClr>
                </a:solidFill>
                <a:latin typeface="Calibri" panose="020F0502020204030204" pitchFamily="34" charset="0"/>
              </a:rPr>
              <a:t> Task Force  led by Steve Bucher</a:t>
            </a:r>
          </a:p>
          <a:p>
            <a:pPr marL="342900" indent="-342900">
              <a:buFont typeface="Arial" panose="020B0604020202020204" pitchFamily="34" charset="0"/>
              <a:buChar char="•"/>
            </a:pPr>
            <a:r>
              <a:rPr lang="en-US" sz="1800" b="0" dirty="0" smtClean="0">
                <a:solidFill>
                  <a:schemeClr val="bg2">
                    <a:lumMod val="10000"/>
                  </a:schemeClr>
                </a:solidFill>
                <a:latin typeface="Calibri" panose="020F0502020204030204" pitchFamily="34" charset="0"/>
              </a:rPr>
              <a:t>Surveyed faculty and students</a:t>
            </a:r>
          </a:p>
          <a:p>
            <a:pPr marL="342900" indent="-342900">
              <a:buFont typeface="Arial" panose="020B0604020202020204" pitchFamily="34" charset="0"/>
              <a:buChar char="•"/>
            </a:pPr>
            <a:r>
              <a:rPr lang="en-US" sz="1800" b="0" dirty="0" smtClean="0">
                <a:solidFill>
                  <a:schemeClr val="bg2">
                    <a:lumMod val="10000"/>
                  </a:schemeClr>
                </a:solidFill>
                <a:latin typeface="Calibri" panose="020F0502020204030204" pitchFamily="34" charset="0"/>
              </a:rPr>
              <a:t>Meetings with various </a:t>
            </a:r>
            <a:r>
              <a:rPr lang="en-US" sz="1800" b="0" dirty="0">
                <a:solidFill>
                  <a:schemeClr val="bg2">
                    <a:lumMod val="10000"/>
                  </a:schemeClr>
                </a:solidFill>
                <a:latin typeface="Calibri" panose="020F0502020204030204" pitchFamily="34" charset="0"/>
              </a:rPr>
              <a:t>f</a:t>
            </a:r>
            <a:r>
              <a:rPr lang="en-US" sz="1800" b="0" dirty="0" smtClean="0">
                <a:solidFill>
                  <a:schemeClr val="bg2">
                    <a:lumMod val="10000"/>
                  </a:schemeClr>
                </a:solidFill>
                <a:latin typeface="Calibri" panose="020F0502020204030204" pitchFamily="34" charset="0"/>
              </a:rPr>
              <a:t>aculty</a:t>
            </a:r>
          </a:p>
          <a:p>
            <a:pPr marL="342900" indent="-342900">
              <a:buFont typeface="Arial" panose="020B0604020202020204" pitchFamily="34" charset="0"/>
              <a:buChar char="•"/>
            </a:pPr>
            <a:r>
              <a:rPr lang="en-US" sz="1800" b="0" dirty="0" smtClean="0">
                <a:solidFill>
                  <a:schemeClr val="bg2">
                    <a:lumMod val="10000"/>
                  </a:schemeClr>
                </a:solidFill>
                <a:latin typeface="Calibri" panose="020F0502020204030204" pitchFamily="34" charset="0"/>
              </a:rPr>
              <a:t>Focus Groups</a:t>
            </a:r>
          </a:p>
          <a:p>
            <a:pPr lvl="1">
              <a:buFont typeface="Arial" pitchFamily="34" charset="0"/>
              <a:buChar char="•"/>
            </a:pPr>
            <a:endParaRPr lang="en-US" sz="1800" dirty="0" smtClean="0">
              <a:solidFill>
                <a:schemeClr val="bg2">
                  <a:lumMod val="10000"/>
                </a:schemeClr>
              </a:solidFill>
            </a:endParaRPr>
          </a:p>
          <a:p>
            <a:pPr>
              <a:buFont typeface="Arial" pitchFamily="34" charset="0"/>
              <a:buChar char="•"/>
            </a:pPr>
            <a:endParaRPr lang="en-US" sz="2000" dirty="0" smtClean="0"/>
          </a:p>
        </p:txBody>
      </p:sp>
      <p:graphicFrame>
        <p:nvGraphicFramePr>
          <p:cNvPr id="12" name="Chart 11"/>
          <p:cNvGraphicFramePr>
            <a:graphicFrameLocks/>
          </p:cNvGraphicFramePr>
          <p:nvPr>
            <p:extLst>
              <p:ext uri="{D42A27DB-BD31-4B8C-83A1-F6EECF244321}">
                <p14:modId xmlns:p14="http://schemas.microsoft.com/office/powerpoint/2010/main" val="2276822482"/>
              </p:ext>
            </p:extLst>
          </p:nvPr>
        </p:nvGraphicFramePr>
        <p:xfrm>
          <a:off x="4844955" y="3114292"/>
          <a:ext cx="5041778" cy="25615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04364078"/>
              </p:ext>
            </p:extLst>
          </p:nvPr>
        </p:nvGraphicFramePr>
        <p:xfrm>
          <a:off x="491319" y="2887900"/>
          <a:ext cx="4722125" cy="2787907"/>
        </p:xfrm>
        <a:graphic>
          <a:graphicData uri="http://schemas.openxmlformats.org/presentationml/2006/ole">
            <mc:AlternateContent xmlns:mc="http://schemas.openxmlformats.org/markup-compatibility/2006">
              <mc:Choice xmlns:v="urn:schemas-microsoft-com:vml" Requires="v">
                <p:oleObj spid="_x0000_s8226" name="Worksheet" r:id="rId6" imgW="5086333" imgH="2628990" progId="Excel.Sheet.12">
                  <p:embed/>
                </p:oleObj>
              </mc:Choice>
              <mc:Fallback>
                <p:oleObj name="Worksheet" r:id="rId6" imgW="5086333" imgH="2628990" progId="Excel.Sheet.12">
                  <p:embed/>
                  <p:pic>
                    <p:nvPicPr>
                      <p:cNvPr id="0" name=""/>
                      <p:cNvPicPr/>
                      <p:nvPr/>
                    </p:nvPicPr>
                    <p:blipFill>
                      <a:blip r:embed="rId7"/>
                      <a:stretch>
                        <a:fillRect/>
                      </a:stretch>
                    </p:blipFill>
                    <p:spPr>
                      <a:xfrm>
                        <a:off x="491319" y="2887900"/>
                        <a:ext cx="4722125" cy="2787907"/>
                      </a:xfrm>
                      <a:prstGeom prst="rect">
                        <a:avLst/>
                      </a:prstGeom>
                    </p:spPr>
                  </p:pic>
                </p:oleObj>
              </mc:Fallback>
            </mc:AlternateContent>
          </a:graphicData>
        </a:graphic>
      </p:graphicFrame>
      <p:sp>
        <p:nvSpPr>
          <p:cNvPr id="2" name="Rectangle 1"/>
          <p:cNvSpPr/>
          <p:nvPr/>
        </p:nvSpPr>
        <p:spPr>
          <a:xfrm>
            <a:off x="2662375" y="69598"/>
            <a:ext cx="3819252" cy="523220"/>
          </a:xfrm>
          <a:prstGeom prst="rect">
            <a:avLst/>
          </a:prstGeom>
        </p:spPr>
        <p:txBody>
          <a:bodyPr wrap="none">
            <a:spAutoFit/>
          </a:bodyPr>
          <a:lstStyle/>
          <a:p>
            <a:pPr algn="ctr" defTabSz="914400"/>
            <a:r>
              <a:rPr lang="en-US" sz="2800" dirty="0">
                <a:solidFill>
                  <a:srgbClr val="990000"/>
                </a:solidFill>
                <a:latin typeface="Calibri" panose="020F0502020204030204" pitchFamily="34" charset="0"/>
              </a:rPr>
              <a:t>Academic Integrity: </a:t>
            </a:r>
            <a:r>
              <a:rPr lang="en-US" sz="2800" dirty="0" err="1">
                <a:solidFill>
                  <a:srgbClr val="990000"/>
                </a:solidFill>
                <a:latin typeface="Calibri" panose="020F0502020204030204" pitchFamily="34" charset="0"/>
              </a:rPr>
              <a:t>VSoE</a:t>
            </a:r>
            <a:endParaRPr lang="en-US" sz="2800" dirty="0">
              <a:solidFill>
                <a:srgbClr val="990000"/>
              </a:solidFill>
              <a:latin typeface="Calibri" panose="020F0502020204030204" pitchFamily="34" charset="0"/>
            </a:endParaRPr>
          </a:p>
        </p:txBody>
      </p:sp>
      <p:cxnSp>
        <p:nvCxnSpPr>
          <p:cNvPr id="4" name="Straight Connector 3"/>
          <p:cNvCxnSpPr/>
          <p:nvPr/>
        </p:nvCxnSpPr>
        <p:spPr>
          <a:xfrm>
            <a:off x="491319" y="1026556"/>
            <a:ext cx="78201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06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Viterbi_R1.potx</Template>
  <TotalTime>2118</TotalTime>
  <Words>962</Words>
  <Application>Microsoft Macintosh PowerPoint</Application>
  <PresentationFormat>On-screen Show (4:3)</PresentationFormat>
  <Paragraphs>123</Paragraphs>
  <Slides>12</Slides>
  <Notes>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16" baseType="lpstr">
      <vt:lpstr>Office Theme</vt:lpstr>
      <vt:lpstr>Origin</vt:lpstr>
      <vt:lpstr>2_Origin</vt:lpstr>
      <vt:lpstr>Worksheet</vt:lpstr>
      <vt:lpstr>PowerPoint Presentation</vt:lpstr>
      <vt:lpstr>Snapshot: Viterbi School of Engineering Master’s Students </vt:lpstr>
      <vt:lpstr>Cultural Cliques Focus Group:  Chinese Students</vt:lpstr>
      <vt:lpstr>Cultural Cliques Focus Group:  Chinese Students</vt:lpstr>
      <vt:lpstr>MS Student Survey – Student Programing:</vt:lpstr>
      <vt:lpstr>Programming of Interest to All Viterbi MS Student Opportunities to Address Cultural Cliques </vt:lpstr>
      <vt:lpstr>PowerPoint Presentation</vt:lpstr>
      <vt:lpstr>PowerPoint Presentation</vt:lpstr>
      <vt:lpstr>PowerPoint Presentation</vt:lpstr>
      <vt:lpstr>Faculty Survey 300 VSoE Faculty Surveyed: 119 Responses  </vt:lpstr>
      <vt:lpstr>Student Survey 3,300 VSoE MS Student Surveyed: 323 Responses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uscadmin</dc:creator>
  <cp:lastModifiedBy>Patti Riley</cp:lastModifiedBy>
  <cp:revision>113</cp:revision>
  <cp:lastPrinted>2014-02-25T23:35:40Z</cp:lastPrinted>
  <dcterms:created xsi:type="dcterms:W3CDTF">2012-02-18T01:19:57Z</dcterms:created>
  <dcterms:modified xsi:type="dcterms:W3CDTF">2014-02-28T02:50:06Z</dcterms:modified>
</cp:coreProperties>
</file>